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Wingdings 3" panose="05040102010807070707" pitchFamily="18" charset="2"/>
      <p:regular r:id="rId18"/>
    </p:embeddedFont>
    <p:embeddedFont>
      <p:font typeface="Lucida Sans Unicode" panose="020B0602030504020204" pitchFamily="34" charset="0"/>
      <p:regular r:id="rId19"/>
    </p:embeddedFont>
    <p:embeddedFont>
      <p:font typeface="Wingdings 2" panose="05020102010507070707" pitchFamily="18" charset="2"/>
      <p:regular r:id="rId20"/>
    </p:embeddedFont>
    <p:embeddedFont>
      <p:font typeface="Verdana" panose="020B0604030504040204" pitchFamily="34" charset="0"/>
      <p:regular r:id="rId21"/>
      <p:bold r:id="rId22"/>
      <p:italic r:id="rId23"/>
      <p:boldItalic r:id="rId24"/>
    </p:embeddedFont>
    <p:embeddedFont>
      <p:font typeface="Old Standard TT" panose="020B0604020202020204" charset="0"/>
      <p:regular r:id="rId25"/>
      <p:bold r:id="rId26"/>
      <p: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6" d="100"/>
          <a:sy n="156" d="100"/>
        </p:scale>
        <p:origin x="-324" y="22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70188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41b4ae94d9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41b4ae94d9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41b4ae94d9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41b4ae94d9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41b4ae94d9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41b4ae94d9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41b4ae94d9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41b4ae94d9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41b4ae94d9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41b4ae94d9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41b4ae94d9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41b4ae94d9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41b4ae94d9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41b4ae94d9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41b4ae94d9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41b4ae94d9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41b4ae94d9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41b4ae94d9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41b4ae94d9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41b4ae94d9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41b4ae94d9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41b4ae94d9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41b4ae94d9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41b4ae94d9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41b4ae94d9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41b4ae94d9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41b4ae94d9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41b4ae94d9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3/8/2026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3/8/2026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3/8/2026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3/8/2026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7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083221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083221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3/8/2026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3/8/2026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3/8/2026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3/8/2026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3/8/2026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10997"/>
            <a:ext cx="8229600" cy="328955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3/8/2026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05980"/>
            <a:ext cx="1777470" cy="419457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3/8/2026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3/8/2026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474764" y="1273902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>
                <a:solidFill>
                  <a:schemeClr val="bg1"/>
                </a:solidFill>
              </a:rPr>
              <a:t>INTRODUCCIÓN A LA PROGRAMACIÓN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4565904" y="4243722"/>
            <a:ext cx="4041648" cy="899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>
                <a:solidFill>
                  <a:schemeClr val="bg1"/>
                </a:solidFill>
              </a:rPr>
              <a:t>PROFESORA:</a:t>
            </a:r>
            <a:endParaRPr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>
                <a:solidFill>
                  <a:schemeClr val="bg1"/>
                </a:solidFill>
              </a:rPr>
              <a:t>					</a:t>
            </a:r>
            <a:r>
              <a:rPr lang="es-419" dirty="0" smtClean="0">
                <a:solidFill>
                  <a:schemeClr val="bg1"/>
                </a:solidFill>
              </a:rPr>
              <a:t>CACERES, KATHERINE DAIANA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 smtClean="0">
                <a:solidFill>
                  <a:schemeClr val="tx1"/>
                </a:solidFill>
              </a:rPr>
              <a:t>¿</a:t>
            </a:r>
            <a:r>
              <a:rPr lang="es-419" u="sng" dirty="0" smtClean="0">
                <a:solidFill>
                  <a:schemeClr val="tx1"/>
                </a:solidFill>
              </a:rPr>
              <a:t>QUE </a:t>
            </a:r>
            <a:r>
              <a:rPr lang="es-419" u="sng" dirty="0">
                <a:solidFill>
                  <a:schemeClr val="tx1"/>
                </a:solidFill>
              </a:rPr>
              <a:t>ES UN ALGORITMO</a:t>
            </a:r>
            <a:r>
              <a:rPr lang="es-419" dirty="0">
                <a:solidFill>
                  <a:schemeClr val="tx1"/>
                </a:solidFill>
              </a:rPr>
              <a:t>?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185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100" dirty="0"/>
              <a:t>Es una secuencia de instrucciones que se siguen para realizar una tarea específica.</a:t>
            </a:r>
            <a:endParaRPr sz="21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2100" dirty="0"/>
              <a:t>Las personas utilizamos algoritmos de decisión y ejecución en procesos cotidianos; estos procesos se basan en un número finito de operaciones.</a:t>
            </a:r>
            <a:endParaRPr sz="2100" dirty="0"/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l="26175" r="26670"/>
          <a:stretch/>
        </p:blipFill>
        <p:spPr>
          <a:xfrm>
            <a:off x="3168299" y="3022600"/>
            <a:ext cx="1802876" cy="181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4138"/>
          <a:stretch/>
        </p:blipFill>
        <p:spPr>
          <a:xfrm>
            <a:off x="188976" y="97536"/>
            <a:ext cx="8741664" cy="4255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>
                <a:solidFill>
                  <a:schemeClr val="tx1"/>
                </a:solidFill>
              </a:rPr>
              <a:t>PENSEMOS UN ALGORITMO PARA LA SIGUIENTE SITUACIÓN: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1727" y="1590775"/>
            <a:ext cx="2990149" cy="290807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4560225" y="1776375"/>
            <a:ext cx="4043100" cy="29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900" dirty="0">
                <a:solidFill>
                  <a:schemeClr val="tx1"/>
                </a:solidFill>
                <a:latin typeface="+mn-lt"/>
                <a:ea typeface="Old Standard TT"/>
                <a:cs typeface="Old Standard TT"/>
                <a:sym typeface="Old Standard TT"/>
              </a:rPr>
              <a:t>UNA PERSONA X, TIENE MUCHA HAMBRE Y QUIERE PREPARARSE UN SANDWICH.</a:t>
            </a:r>
            <a:endParaRPr sz="1900" dirty="0">
              <a:solidFill>
                <a:schemeClr val="tx1"/>
              </a:solidFill>
              <a:latin typeface="+mn-l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7349" y="3751599"/>
            <a:ext cx="536825" cy="5368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7224775" y="1272625"/>
            <a:ext cx="1919100" cy="2346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700" dirty="0">
                <a:solidFill>
                  <a:schemeClr val="tx1"/>
                </a:solidFill>
                <a:latin typeface="+mn-lt"/>
                <a:ea typeface="Old Standard TT"/>
                <a:cs typeface="Old Standard TT"/>
                <a:sym typeface="Old Standard TT"/>
              </a:rPr>
              <a:t>Ficha.adelante()</a:t>
            </a:r>
            <a:endParaRPr sz="1700" dirty="0">
              <a:solidFill>
                <a:schemeClr val="tx1"/>
              </a:solidFill>
              <a:latin typeface="+mn-l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700" dirty="0">
                <a:solidFill>
                  <a:schemeClr val="tx1"/>
                </a:solidFill>
                <a:latin typeface="+mn-lt"/>
                <a:ea typeface="Old Standard TT"/>
                <a:cs typeface="Old Standard TT"/>
                <a:sym typeface="Old Standard TT"/>
              </a:rPr>
              <a:t>Ficha.atras()</a:t>
            </a:r>
            <a:endParaRPr sz="1700" dirty="0">
              <a:solidFill>
                <a:schemeClr val="tx1"/>
              </a:solidFill>
              <a:latin typeface="+mn-l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700" dirty="0">
                <a:solidFill>
                  <a:schemeClr val="tx1"/>
                </a:solidFill>
                <a:latin typeface="+mn-lt"/>
                <a:ea typeface="Old Standard TT"/>
                <a:cs typeface="Old Standard TT"/>
                <a:sym typeface="Old Standard TT"/>
              </a:rPr>
              <a:t>Ficha.derecha()</a:t>
            </a:r>
            <a:endParaRPr sz="1700" dirty="0">
              <a:solidFill>
                <a:schemeClr val="tx1"/>
              </a:solidFill>
              <a:latin typeface="+mn-l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700" dirty="0">
                <a:solidFill>
                  <a:schemeClr val="tx1"/>
                </a:solidFill>
                <a:latin typeface="+mn-lt"/>
                <a:ea typeface="Old Standard TT"/>
                <a:cs typeface="Old Standard TT"/>
                <a:sym typeface="Old Standard TT"/>
              </a:rPr>
              <a:t>Ficha.izquierda()</a:t>
            </a:r>
            <a:endParaRPr sz="1700" dirty="0">
              <a:solidFill>
                <a:schemeClr val="tx1"/>
              </a:solidFill>
              <a:latin typeface="+mn-l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700" dirty="0">
                <a:solidFill>
                  <a:schemeClr val="tx1"/>
                </a:solidFill>
                <a:latin typeface="+mn-lt"/>
                <a:ea typeface="Old Standard TT"/>
                <a:cs typeface="Old Standard TT"/>
                <a:sym typeface="Old Standard TT"/>
              </a:rPr>
              <a:t>Ficha.comer()</a:t>
            </a:r>
            <a:endParaRPr sz="1700" dirty="0">
              <a:solidFill>
                <a:schemeClr val="tx1"/>
              </a:solidFill>
              <a:latin typeface="+mn-l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>
                <a:solidFill>
                  <a:schemeClr val="tx1"/>
                </a:solidFill>
              </a:rPr>
              <a:t>¿</a:t>
            </a:r>
            <a:r>
              <a:rPr lang="es-419" u="sng" dirty="0">
                <a:solidFill>
                  <a:schemeClr val="tx1"/>
                </a:solidFill>
              </a:rPr>
              <a:t>DIAGRAMA DE FLUJO</a:t>
            </a:r>
            <a:r>
              <a:rPr lang="es-419" dirty="0">
                <a:solidFill>
                  <a:schemeClr val="tx1"/>
                </a:solidFill>
              </a:rPr>
              <a:t>?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151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 dirty="0"/>
              <a:t>Es una forma visual la cual nos permite representar un algoritmo o proceso. </a:t>
            </a:r>
            <a:endParaRPr sz="18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1800" dirty="0"/>
              <a:t>En un diagrama de flujo se usan diferentes elementos y conexiones las cuales son permiten representar el algoritmo de una manera visual, estructurada y organizada.</a:t>
            </a:r>
            <a:endParaRPr sz="1800" dirty="0"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0227" y="2867884"/>
            <a:ext cx="6913274" cy="179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2688" r="5190" b="6311"/>
          <a:stretch/>
        </p:blipFill>
        <p:spPr bwMode="auto">
          <a:xfrm>
            <a:off x="1067308" y="1139952"/>
            <a:ext cx="7217664" cy="361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911601" y="380696"/>
            <a:ext cx="5529078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700" b="1" u="sng" dirty="0" smtClean="0">
                <a:latin typeface="+mj-lt"/>
              </a:rPr>
              <a:t>PRINCIPALES SIMBOLOS</a:t>
            </a:r>
            <a:endParaRPr lang="es-AR" sz="3700" b="1" u="sng" dirty="0"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311700" y="839950"/>
            <a:ext cx="49993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 dirty="0"/>
              <a:t>EJERCICIO</a:t>
            </a:r>
            <a:r>
              <a:rPr lang="es-419" sz="1800" dirty="0" smtClean="0"/>
              <a:t>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-419" sz="1800" dirty="0"/>
              <a:t>INGRESAR UNA EDAD,</a:t>
            </a:r>
            <a:endParaRPr sz="18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-419" sz="1800" dirty="0"/>
              <a:t>SI ES MAYOR DE 18 AÑOS,</a:t>
            </a:r>
            <a:endParaRPr sz="18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-419" sz="1800" dirty="0"/>
              <a:t>LE OTORGA UNA LICENCIA </a:t>
            </a:r>
            <a:endParaRPr sz="18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1800" dirty="0"/>
              <a:t>DE CONDUCIR SINO ES </a:t>
            </a:r>
            <a:r>
              <a:rPr lang="es-419" sz="1800" dirty="0" smtClean="0"/>
              <a:t>NEGADA.</a:t>
            </a:r>
            <a:endParaRPr sz="1800" dirty="0"/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1000" y="231648"/>
            <a:ext cx="3456225" cy="463905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0"/>
          <p:cNvSpPr/>
          <p:nvPr/>
        </p:nvSpPr>
        <p:spPr>
          <a:xfrm>
            <a:off x="6488975" y="565918"/>
            <a:ext cx="1060500" cy="225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06" name="Google Shape;106;p20"/>
          <p:cNvSpPr/>
          <p:nvPr/>
        </p:nvSpPr>
        <p:spPr>
          <a:xfrm>
            <a:off x="6694500" y="1418450"/>
            <a:ext cx="636300" cy="159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07" name="Google Shape;107;p20"/>
          <p:cNvSpPr/>
          <p:nvPr/>
        </p:nvSpPr>
        <p:spPr>
          <a:xfrm>
            <a:off x="6164713" y="2157822"/>
            <a:ext cx="145800" cy="159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08" name="Google Shape;108;p20"/>
          <p:cNvSpPr/>
          <p:nvPr/>
        </p:nvSpPr>
        <p:spPr>
          <a:xfrm>
            <a:off x="7609200" y="2157822"/>
            <a:ext cx="384300" cy="159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09" name="Google Shape;109;p20"/>
          <p:cNvSpPr/>
          <p:nvPr/>
        </p:nvSpPr>
        <p:spPr>
          <a:xfrm>
            <a:off x="6634837" y="2368548"/>
            <a:ext cx="802283" cy="225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10" name="Google Shape;110;p20"/>
          <p:cNvSpPr/>
          <p:nvPr/>
        </p:nvSpPr>
        <p:spPr>
          <a:xfrm>
            <a:off x="5578400" y="3234600"/>
            <a:ext cx="1246200" cy="225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11" name="Google Shape;111;p20"/>
          <p:cNvSpPr/>
          <p:nvPr/>
        </p:nvSpPr>
        <p:spPr>
          <a:xfrm>
            <a:off x="7251382" y="3267750"/>
            <a:ext cx="1140000" cy="1590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12" name="Google Shape;112;p20"/>
          <p:cNvSpPr/>
          <p:nvPr/>
        </p:nvSpPr>
        <p:spPr>
          <a:xfrm>
            <a:off x="6850536" y="4182216"/>
            <a:ext cx="337378" cy="159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xfrm>
            <a:off x="262932" y="207281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>
                <a:solidFill>
                  <a:schemeClr val="tx1"/>
                </a:solidFill>
              </a:rPr>
              <a:t>CUADRO COMPARATIVO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18" name="Google Shape;118;p21"/>
          <p:cNvPicPr preferRelativeResize="0"/>
          <p:nvPr/>
        </p:nvPicPr>
        <p:blipFill rotWithShape="1">
          <a:blip r:embed="rId3">
            <a:alphaModFix/>
          </a:blip>
          <a:srcRect l="711"/>
          <a:stretch/>
        </p:blipFill>
        <p:spPr>
          <a:xfrm>
            <a:off x="1194815" y="972881"/>
            <a:ext cx="6803137" cy="379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u="sng" dirty="0" smtClean="0">
                <a:solidFill>
                  <a:schemeClr val="tx1"/>
                </a:solidFill>
              </a:rPr>
              <a:t>CONCLUSIÓN</a:t>
            </a:r>
            <a:br>
              <a:rPr lang="es-419" u="sng" dirty="0" smtClean="0">
                <a:solidFill>
                  <a:schemeClr val="tx1"/>
                </a:solidFill>
              </a:rPr>
            </a:br>
            <a:endParaRPr u="sng" dirty="0">
              <a:solidFill>
                <a:schemeClr val="tx1"/>
              </a:solidFill>
            </a:endParaRPr>
          </a:p>
        </p:txBody>
      </p:sp>
      <p:sp>
        <p:nvSpPr>
          <p:cNvPr id="124" name="Google Shape;124;p22"/>
          <p:cNvSpPr txBox="1">
            <a:spLocks noGrp="1"/>
          </p:cNvSpPr>
          <p:nvPr>
            <p:ph type="body" idx="1"/>
          </p:nvPr>
        </p:nvSpPr>
        <p:spPr>
          <a:xfrm>
            <a:off x="275124" y="1307920"/>
            <a:ext cx="8520600" cy="32060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 dirty="0" smtClean="0"/>
              <a:t>LOS </a:t>
            </a:r>
            <a:r>
              <a:rPr lang="es-419" sz="1800" dirty="0"/>
              <a:t>ALGORITMOS Y LOS DIAGRAMAS DE FLUJO SON HERRAMIENTAS ESENCIALES EN LA PROGRAMACIÓN Y EN LA RESOLUCIÓN DE PROBLEMAS.</a:t>
            </a:r>
            <a:endParaRPr sz="18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-419" sz="1800" dirty="0"/>
              <a:t>COMPRENDER Y UTILIZAR </a:t>
            </a:r>
            <a:r>
              <a:rPr lang="es-419" sz="1800" dirty="0" smtClean="0"/>
              <a:t>ESTOS 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-419" sz="1800" dirty="0" smtClean="0"/>
              <a:t>CONCEPTOS FACILITAEL </a:t>
            </a:r>
            <a:r>
              <a:rPr lang="es-419" sz="1800" dirty="0"/>
              <a:t>DESARROLLO </a:t>
            </a:r>
            <a:endParaRPr lang="es-419" sz="1800" dirty="0" smtClean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-419" sz="1800" dirty="0" smtClean="0"/>
              <a:t>DE</a:t>
            </a:r>
            <a:r>
              <a:rPr lang="es-419" sz="1800" dirty="0"/>
              <a:t> </a:t>
            </a:r>
            <a:r>
              <a:rPr lang="es-419" sz="1800" dirty="0" smtClean="0"/>
              <a:t>SOLUCIONES </a:t>
            </a:r>
            <a:r>
              <a:rPr lang="es-419" sz="1800" dirty="0"/>
              <a:t>EFICIENTES Y </a:t>
            </a:r>
            <a:endParaRPr sz="18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1800" dirty="0"/>
              <a:t>EFECTIVAS.</a:t>
            </a:r>
            <a:endParaRPr sz="1800" dirty="0"/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7780" y="2282800"/>
            <a:ext cx="34290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800" dirty="0">
                <a:solidFill>
                  <a:schemeClr val="tx1"/>
                </a:solidFill>
              </a:rPr>
              <a:t>¿QUE ES UNA LENGUAJE DE PROGRAMACIÓN?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131" name="Google Shape;131;p23"/>
          <p:cNvSpPr txBox="1"/>
          <p:nvPr/>
        </p:nvSpPr>
        <p:spPr>
          <a:xfrm>
            <a:off x="311700" y="1240583"/>
            <a:ext cx="8520600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000" dirty="0">
                <a:solidFill>
                  <a:schemeClr val="tx1"/>
                </a:solidFill>
                <a:latin typeface="+mn-lt"/>
                <a:ea typeface="Old Standard TT"/>
                <a:cs typeface="Old Standard TT"/>
                <a:sym typeface="Old Standard TT"/>
              </a:rPr>
              <a:t>ES UN LENGUAJE CON REGLAS GRAMATICALES, SÍMBOLOS Y SEMÁNTICAS QUE NOS PERMITE COMUNICARNOS CON UNA COMPUTADORA.</a:t>
            </a:r>
            <a:endParaRPr sz="2000" dirty="0">
              <a:solidFill>
                <a:schemeClr val="tx1"/>
              </a:solidFill>
              <a:latin typeface="+mn-l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tx1"/>
              </a:solidFill>
              <a:latin typeface="+mn-l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000" dirty="0">
                <a:solidFill>
                  <a:schemeClr val="tx1"/>
                </a:solidFill>
                <a:latin typeface="+mn-lt"/>
                <a:ea typeface="Old Standard TT"/>
                <a:cs typeface="Old Standard TT"/>
                <a:sym typeface="Old Standard TT"/>
              </a:rPr>
              <a:t>ESTE NOS PERMITE ESCRIBIR </a:t>
            </a:r>
            <a:endParaRPr sz="2000" dirty="0">
              <a:solidFill>
                <a:schemeClr val="tx1"/>
              </a:solidFill>
              <a:latin typeface="+mn-l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000" dirty="0">
                <a:solidFill>
                  <a:schemeClr val="tx1"/>
                </a:solidFill>
                <a:latin typeface="+mn-lt"/>
                <a:ea typeface="Old Standard TT"/>
                <a:cs typeface="Old Standard TT"/>
                <a:sym typeface="Old Standard TT"/>
              </a:rPr>
              <a:t>INSTRUCCIONES Y </a:t>
            </a:r>
            <a:endParaRPr sz="2000" dirty="0">
              <a:solidFill>
                <a:schemeClr val="tx1"/>
              </a:solidFill>
              <a:latin typeface="+mn-l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000" dirty="0">
                <a:solidFill>
                  <a:schemeClr val="tx1"/>
                </a:solidFill>
                <a:latin typeface="+mn-lt"/>
                <a:ea typeface="Old Standard TT"/>
                <a:cs typeface="Old Standard TT"/>
                <a:sym typeface="Old Standard TT"/>
              </a:rPr>
              <a:t>ALGORITMOS PARA QUE LA </a:t>
            </a:r>
            <a:endParaRPr sz="2000" dirty="0">
              <a:solidFill>
                <a:schemeClr val="tx1"/>
              </a:solidFill>
              <a:latin typeface="+mn-l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000" dirty="0">
                <a:solidFill>
                  <a:schemeClr val="tx1"/>
                </a:solidFill>
                <a:latin typeface="+mn-lt"/>
                <a:ea typeface="Old Standard TT"/>
                <a:cs typeface="Old Standard TT"/>
                <a:sym typeface="Old Standard TT"/>
              </a:rPr>
              <a:t>COMPUTADORA REALICE </a:t>
            </a:r>
            <a:endParaRPr sz="2000" dirty="0">
              <a:solidFill>
                <a:schemeClr val="tx1"/>
              </a:solidFill>
              <a:latin typeface="+mn-l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000" dirty="0">
                <a:solidFill>
                  <a:schemeClr val="tx1"/>
                </a:solidFill>
                <a:latin typeface="+mn-lt"/>
                <a:ea typeface="Old Standard TT"/>
                <a:cs typeface="Old Standard TT"/>
                <a:sym typeface="Old Standard TT"/>
              </a:rPr>
              <a:t>CIERTAS TAREAS.</a:t>
            </a:r>
            <a:endParaRPr sz="2000" dirty="0">
              <a:solidFill>
                <a:schemeClr val="tx1"/>
              </a:solidFill>
              <a:latin typeface="+mn-l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7633" y="2157432"/>
            <a:ext cx="2613001" cy="2613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title"/>
          </p:nvPr>
        </p:nvSpPr>
        <p:spPr>
          <a:xfrm>
            <a:off x="305604" y="26214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700" dirty="0">
                <a:solidFill>
                  <a:schemeClr val="tx1"/>
                </a:solidFill>
              </a:rPr>
              <a:t>CLASIFICACIÓN DE LENGUAJE DE PROGRAMACIÓN</a:t>
            </a:r>
            <a:endParaRPr sz="3700" dirty="0">
              <a:solidFill>
                <a:schemeClr val="tx1"/>
              </a:solidFill>
            </a:endParaRPr>
          </a:p>
        </p:txBody>
      </p:sp>
      <p:pic>
        <p:nvPicPr>
          <p:cNvPr id="138" name="Google Shape;138;p24"/>
          <p:cNvPicPr preferRelativeResize="0"/>
          <p:nvPr/>
        </p:nvPicPr>
        <p:blipFill rotWithShape="1">
          <a:blip r:embed="rId3">
            <a:alphaModFix/>
          </a:blip>
          <a:srcRect t="8649" b="13146"/>
          <a:stretch/>
        </p:blipFill>
        <p:spPr>
          <a:xfrm>
            <a:off x="1383792" y="1591055"/>
            <a:ext cx="6443471" cy="3438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>
                <a:solidFill>
                  <a:schemeClr val="tx1"/>
                </a:solidFill>
              </a:rPr>
              <a:t>¿Porque elegimos Python?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419" sz="1800" dirty="0"/>
              <a:t>Por que este lenguaje está diseñado para</a:t>
            </a:r>
            <a:endParaRPr sz="18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-419" sz="1800" dirty="0" smtClean="0"/>
              <a:t>    una </a:t>
            </a:r>
            <a:r>
              <a:rPr lang="es-419" sz="1800" dirty="0"/>
              <a:t>amplia gama de aplicaciones. </a:t>
            </a:r>
            <a:endParaRPr sz="1800" dirty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s-419" sz="1800" dirty="0"/>
              <a:t>Es productivo y versátil.</a:t>
            </a:r>
            <a:endParaRPr sz="1800" dirty="0"/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419" sz="1800" dirty="0"/>
              <a:t>Es fácil de aprender.</a:t>
            </a:r>
            <a:endParaRPr sz="1800" dirty="0"/>
          </a:p>
          <a:p>
            <a:pPr marL="285750" lvl="0" indent="-285750" algn="l" rtl="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419" sz="1800" dirty="0"/>
              <a:t>Tiene una gran biblioteca </a:t>
            </a:r>
            <a:r>
              <a:rPr lang="es-419" sz="1800" dirty="0" smtClean="0"/>
              <a:t>estándar.</a:t>
            </a:r>
          </a:p>
          <a:p>
            <a:pPr marL="285750" lvl="0" indent="-285750" algn="l" rtl="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419" sz="1800" dirty="0"/>
              <a:t>E</a:t>
            </a:r>
            <a:r>
              <a:rPr lang="es-419" sz="1800" dirty="0" smtClean="0"/>
              <a:t>s </a:t>
            </a:r>
            <a:r>
              <a:rPr lang="es-419" sz="1800" dirty="0"/>
              <a:t>gratuito.</a:t>
            </a:r>
            <a:endParaRPr sz="1800" dirty="0"/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8707" y="2063573"/>
            <a:ext cx="3095293" cy="3397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dirty="0">
                <a:solidFill>
                  <a:schemeClr val="tx1"/>
                </a:solidFill>
              </a:rPr>
              <a:t>PRINCIPALES CARACTERÍSTICAS DE PYTHON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51" name="Google Shape;151;p26"/>
          <p:cNvPicPr preferRelativeResize="0"/>
          <p:nvPr/>
        </p:nvPicPr>
        <p:blipFill rotWithShape="1">
          <a:blip r:embed="rId3">
            <a:alphaModFix/>
          </a:blip>
          <a:srcRect l="11018" t="22124" r="8610" b="16534"/>
          <a:stretch/>
        </p:blipFill>
        <p:spPr>
          <a:xfrm>
            <a:off x="1371600" y="1670304"/>
            <a:ext cx="6388608" cy="3418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900" u="sng" dirty="0">
                <a:solidFill>
                  <a:schemeClr val="tx1"/>
                </a:solidFill>
              </a:rPr>
              <a:t>IDE</a:t>
            </a:r>
            <a:r>
              <a:rPr lang="es-419" sz="2900" dirty="0">
                <a:solidFill>
                  <a:schemeClr val="tx1"/>
                </a:solidFill>
              </a:rPr>
              <a:t> (ENTORNO DE DESARROLLO INTEGRADO)</a:t>
            </a:r>
            <a:endParaRPr sz="2900" dirty="0">
              <a:solidFill>
                <a:schemeClr val="tx1"/>
              </a:solidFill>
            </a:endParaRPr>
          </a:p>
        </p:txBody>
      </p:sp>
      <p:sp>
        <p:nvSpPr>
          <p:cNvPr id="157" name="Google Shape;157;p27"/>
          <p:cNvSpPr txBox="1"/>
          <p:nvPr/>
        </p:nvSpPr>
        <p:spPr>
          <a:xfrm>
            <a:off x="463975" y="1193075"/>
            <a:ext cx="8457600" cy="2623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 dirty="0">
                <a:solidFill>
                  <a:schemeClr val="dk1"/>
                </a:solidFill>
                <a:latin typeface="+mn-lt"/>
                <a:ea typeface="Old Standard TT"/>
                <a:cs typeface="Old Standard TT"/>
                <a:sym typeface="Old Standard TT"/>
              </a:rPr>
              <a:t>Es una aplicación que proporciona herramientas integrales para facilitar el desarrollo de software. </a:t>
            </a:r>
            <a:endParaRPr lang="es-419" sz="1800" dirty="0" smtClean="0">
              <a:solidFill>
                <a:schemeClr val="dk1"/>
              </a:solidFill>
              <a:latin typeface="+mn-l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 dirty="0" smtClean="0">
                <a:solidFill>
                  <a:schemeClr val="dk1"/>
                </a:solidFill>
                <a:latin typeface="+mn-lt"/>
                <a:ea typeface="Old Standard TT"/>
                <a:cs typeface="Old Standard TT"/>
                <a:sym typeface="Old Standard TT"/>
              </a:rPr>
              <a:t>Generalmente </a:t>
            </a:r>
            <a:r>
              <a:rPr lang="es-419" sz="1800" dirty="0">
                <a:solidFill>
                  <a:schemeClr val="dk1"/>
                </a:solidFill>
                <a:latin typeface="+mn-lt"/>
                <a:ea typeface="Old Standard TT"/>
                <a:cs typeface="Old Standard TT"/>
                <a:sym typeface="Old Standard TT"/>
              </a:rPr>
              <a:t>incluye </a:t>
            </a:r>
            <a:r>
              <a:rPr lang="es-419" sz="1800" b="1" dirty="0">
                <a:solidFill>
                  <a:schemeClr val="dk1"/>
                </a:solidFill>
                <a:latin typeface="+mn-lt"/>
                <a:ea typeface="Old Standard TT"/>
                <a:cs typeface="Old Standard TT"/>
                <a:sym typeface="Old Standard TT"/>
              </a:rPr>
              <a:t>editor de código, herramientas de depuración, compiladores y etc. </a:t>
            </a:r>
            <a:endParaRPr lang="es-419" sz="1800" b="1" dirty="0" smtClean="0">
              <a:solidFill>
                <a:schemeClr val="dk1"/>
              </a:solidFill>
              <a:latin typeface="+mn-l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 dirty="0" smtClean="0">
                <a:solidFill>
                  <a:schemeClr val="dk1"/>
                </a:solidFill>
                <a:latin typeface="+mn-lt"/>
                <a:ea typeface="Old Standard TT"/>
                <a:cs typeface="Old Standard TT"/>
                <a:sym typeface="Old Standard TT"/>
              </a:rPr>
              <a:t>Estas </a:t>
            </a:r>
            <a:r>
              <a:rPr lang="es-419" sz="1800" dirty="0">
                <a:solidFill>
                  <a:schemeClr val="dk1"/>
                </a:solidFill>
                <a:latin typeface="+mn-lt"/>
                <a:ea typeface="Old Standard TT"/>
                <a:cs typeface="Old Standard TT"/>
                <a:sym typeface="Old Standard TT"/>
              </a:rPr>
              <a:t>herramientas ayudan a los programadores a escribir, probar y depurar sus códigos de manera más eficiente.</a:t>
            </a:r>
            <a:endParaRPr sz="1800" dirty="0">
              <a:solidFill>
                <a:schemeClr val="dk1"/>
              </a:solidFill>
              <a:latin typeface="+mn-l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+mn-l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 dirty="0">
                <a:solidFill>
                  <a:schemeClr val="dk1"/>
                </a:solidFill>
                <a:latin typeface="+mn-lt"/>
                <a:ea typeface="Old Standard TT"/>
                <a:cs typeface="Old Standard TT"/>
                <a:sym typeface="Old Standard TT"/>
              </a:rPr>
              <a:t>En nuestra cursada usaremos </a:t>
            </a:r>
            <a:endParaRPr sz="1800" dirty="0">
              <a:solidFill>
                <a:schemeClr val="dk1"/>
              </a:solidFill>
              <a:latin typeface="+mn-l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 b="1" dirty="0">
                <a:solidFill>
                  <a:schemeClr val="dk1"/>
                </a:solidFill>
                <a:latin typeface="+mn-lt"/>
                <a:ea typeface="Old Standard TT"/>
                <a:cs typeface="Old Standard TT"/>
                <a:sym typeface="Old Standard TT"/>
              </a:rPr>
              <a:t>VISUAL STUDIO CODE.</a:t>
            </a:r>
            <a:endParaRPr sz="1800" b="1" dirty="0">
              <a:solidFill>
                <a:schemeClr val="dk1"/>
              </a:solidFill>
              <a:latin typeface="+mn-l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58" name="Google Shape;158;p27"/>
          <p:cNvPicPr preferRelativeResize="0"/>
          <p:nvPr/>
        </p:nvPicPr>
        <p:blipFill rotWithShape="1">
          <a:blip r:embed="rId3">
            <a:alphaModFix/>
          </a:blip>
          <a:srcRect l="27549" t="30796" r="27508" b="28629"/>
          <a:stretch/>
        </p:blipFill>
        <p:spPr>
          <a:xfrm>
            <a:off x="4572756" y="3073159"/>
            <a:ext cx="4109501" cy="200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</TotalTime>
  <Words>337</Words>
  <Application>Microsoft Office PowerPoint</Application>
  <PresentationFormat>Presentación en pantalla (16:9)</PresentationFormat>
  <Paragraphs>55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Arial</vt:lpstr>
      <vt:lpstr>Wingdings 3</vt:lpstr>
      <vt:lpstr>Lucida Sans Unicode</vt:lpstr>
      <vt:lpstr>Wingdings</vt:lpstr>
      <vt:lpstr>Wingdings 2</vt:lpstr>
      <vt:lpstr>Verdana</vt:lpstr>
      <vt:lpstr>Old Standard TT</vt:lpstr>
      <vt:lpstr>Concurrencia</vt:lpstr>
      <vt:lpstr>INTRODUCCIÓN A LA PROGRAMACIÓN</vt:lpstr>
      <vt:lpstr>¿QUE ES UN ALGORITMO?</vt:lpstr>
      <vt:lpstr>Presentación de PowerPoint</vt:lpstr>
      <vt:lpstr>PENSEMOS UN ALGORITMO PARA LA SIGUIENTE SITUACIÓN:</vt:lpstr>
      <vt:lpstr>Presentación de PowerPoint</vt:lpstr>
      <vt:lpstr>¿DIAGRAMA DE FLUJO?</vt:lpstr>
      <vt:lpstr>Presentación de PowerPoint</vt:lpstr>
      <vt:lpstr>Presentación de PowerPoint</vt:lpstr>
      <vt:lpstr>CUADRO COMPARATIVO</vt:lpstr>
      <vt:lpstr>CONCLUSIÓN </vt:lpstr>
      <vt:lpstr>¿QUE ES UNA LENGUAJE DE PROGRAMACIÓN?</vt:lpstr>
      <vt:lpstr>CLASIFICACIÓN DE LENGUAJE DE PROGRAMACIÓN</vt:lpstr>
      <vt:lpstr>¿Porque elegimos Python?</vt:lpstr>
      <vt:lpstr>PRINCIPALES CARACTERÍSTICAS DE PYTHON</vt:lpstr>
      <vt:lpstr>IDE (ENTORNO DE DESARROLLO INTEGRADO)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 LA PROGRAMACIÓN</dc:title>
  <cp:lastModifiedBy>jcoronel</cp:lastModifiedBy>
  <cp:revision>3</cp:revision>
  <dcterms:modified xsi:type="dcterms:W3CDTF">2026-03-09T00:27:31Z</dcterms:modified>
</cp:coreProperties>
</file>