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4" r:id="rId4"/>
    <p:sldId id="265" r:id="rId5"/>
    <p:sldId id="260" r:id="rId6"/>
    <p:sldId id="263" r:id="rId7"/>
    <p:sldId id="262" r:id="rId8"/>
    <p:sldId id="261" r:id="rId9"/>
    <p:sldId id="259" r:id="rId10"/>
    <p:sldId id="267" r:id="rId11"/>
    <p:sldId id="266" r:id="rId12"/>
    <p:sldId id="258" r:id="rId13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Triángulo rectángulo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grpSp>
        <p:nvGrpSpPr>
          <p:cNvPr id="2" name="1 Grupo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Forma libre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7 Forma libre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10 Forma libre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11 Conector recto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7D8F9C0-F8B3-4809-B945-6B0CD111E25C}" type="datetimeFigureOut">
              <a:rPr lang="es-AR" smtClean="0"/>
              <a:t>4/3/2025</a:t>
            </a:fld>
            <a:endParaRPr lang="es-AR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s-AR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E9D7035-D493-48BC-A616-4B9734C8BA01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D8F9C0-F8B3-4809-B945-6B0CD111E25C}" type="datetimeFigureOut">
              <a:rPr lang="es-AR" smtClean="0"/>
              <a:t>4/3/2025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E9D7035-D493-48BC-A616-4B9734C8BA01}" type="slidenum">
              <a:rPr lang="es-AR" smtClean="0"/>
              <a:t>‹Nº›</a:t>
            </a:fld>
            <a:endParaRPr lang="es-AR"/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D8F9C0-F8B3-4809-B945-6B0CD111E25C}" type="datetimeFigureOut">
              <a:rPr lang="es-AR" smtClean="0"/>
              <a:t>4/3/2025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E9D7035-D493-48BC-A616-4B9734C8BA01}" type="slidenum">
              <a:rPr lang="es-AR" smtClean="0"/>
              <a:t>‹Nº›</a:t>
            </a:fld>
            <a:endParaRPr lang="es-AR"/>
          </a:p>
        </p:txBody>
      </p:sp>
      <p:sp>
        <p:nvSpPr>
          <p:cNvPr id="7" name="6 Cheurón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7 Cheurón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D8F9C0-F8B3-4809-B945-6B0CD111E25C}" type="datetimeFigureOut">
              <a:rPr lang="es-AR" smtClean="0"/>
              <a:t>4/3/2025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E9D7035-D493-48BC-A616-4B9734C8BA01}" type="slidenum">
              <a:rPr lang="es-AR" smtClean="0"/>
              <a:t>‹Nº›</a:t>
            </a:fld>
            <a:endParaRPr lang="es-AR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D8F9C0-F8B3-4809-B945-6B0CD111E25C}" type="datetimeFigureOut">
              <a:rPr lang="es-AR" smtClean="0"/>
              <a:t>4/3/2025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E9D7035-D493-48BC-A616-4B9734C8BA01}" type="slidenum">
              <a:rPr lang="es-AR" smtClean="0"/>
              <a:t>‹Nº›</a:t>
            </a:fld>
            <a:endParaRPr lang="es-A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D8F9C0-F8B3-4809-B945-6B0CD111E25C}" type="datetimeFigureOut">
              <a:rPr lang="es-AR" smtClean="0"/>
              <a:t>4/3/2025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E9D7035-D493-48BC-A616-4B9734C8BA01}" type="slidenum">
              <a:rPr lang="es-AR" smtClean="0"/>
              <a:t>‹Nº›</a:t>
            </a:fld>
            <a:endParaRPr lang="es-AR"/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D8F9C0-F8B3-4809-B945-6B0CD111E25C}" type="datetimeFigureOut">
              <a:rPr lang="es-AR" smtClean="0"/>
              <a:t>4/3/2025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E9D7035-D493-48BC-A616-4B9734C8BA01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87D8F9C0-F8B3-4809-B945-6B0CD111E25C}" type="datetimeFigureOut">
              <a:rPr lang="es-AR" smtClean="0"/>
              <a:t>4/3/2025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E9D7035-D493-48BC-A616-4B9734C8BA01}" type="slidenum">
              <a:rPr lang="es-AR" smtClean="0"/>
              <a:t>‹Nº›</a:t>
            </a:fld>
            <a:endParaRPr lang="es-A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7D8F9C0-F8B3-4809-B945-6B0CD111E25C}" type="datetimeFigureOut">
              <a:rPr lang="es-AR" smtClean="0"/>
              <a:t>4/3/2025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E9D7035-D493-48BC-A616-4B9734C8BA01}" type="slidenum">
              <a:rPr lang="es-AR" smtClean="0"/>
              <a:t>‹Nº›</a:t>
            </a:fld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9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10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Cheurón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12 Cheurón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D8F9C0-F8B3-4809-B945-6B0CD111E25C}" type="datetimeFigureOut">
              <a:rPr lang="es-AR" smtClean="0"/>
              <a:t>4/3/2025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E9D7035-D493-48BC-A616-4B9734C8BA01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D8F9C0-F8B3-4809-B945-6B0CD111E25C}" type="datetimeFigureOut">
              <a:rPr lang="es-AR" smtClean="0"/>
              <a:t>4/3/2025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E9D7035-D493-48BC-A616-4B9734C8BA01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11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13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14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7D8F9C0-F8B3-4809-B945-6B0CD111E25C}" type="datetimeFigureOut">
              <a:rPr lang="es-AR" smtClean="0"/>
              <a:t>4/3/2025</a:t>
            </a:fld>
            <a:endParaRPr lang="es-AR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s-AR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E9D7035-D493-48BC-A616-4B9734C8BA01}" type="slidenum">
              <a:rPr lang="es-AR" smtClean="0"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PROGRAMACION PYTHON</a:t>
            </a:r>
            <a:br>
              <a:rPr lang="es-ES" dirty="0"/>
            </a:br>
            <a:r>
              <a:rPr lang="es-ES" dirty="0"/>
              <a:t>NIVEL 1</a:t>
            </a:r>
            <a:endParaRPr lang="es-AR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CLASES ABSTRACTAS</a:t>
            </a:r>
          </a:p>
          <a:p>
            <a:r>
              <a:rPr lang="es-ES" dirty="0" err="1"/>
              <a:t>Prof</a:t>
            </a:r>
            <a:r>
              <a:rPr lang="es-ES" dirty="0"/>
              <a:t>: </a:t>
            </a:r>
            <a:r>
              <a:rPr lang="es-ES" dirty="0" err="1"/>
              <a:t>Caceres</a:t>
            </a:r>
            <a:r>
              <a:rPr lang="es-ES" dirty="0"/>
              <a:t> Katherine</a:t>
            </a:r>
            <a:endParaRPr lang="es-AR" dirty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6583113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3243816"/>
          </a:xfrm>
        </p:spPr>
        <p:txBody>
          <a:bodyPr/>
          <a:lstStyle/>
          <a:p>
            <a:pPr marL="109728" indent="0">
              <a:buNone/>
            </a:pPr>
            <a:r>
              <a:rPr lang="es-ES" dirty="0"/>
              <a:t>A diferencia de las clases con las que estuvimos trabajando anteriormente, las clases abstractas no se pueden instanciar. </a:t>
            </a:r>
            <a:endParaRPr lang="es-ES" dirty="0" smtClean="0"/>
          </a:p>
          <a:p>
            <a:pPr marL="109728" indent="0">
              <a:buNone/>
            </a:pPr>
            <a:r>
              <a:rPr lang="es-ES" dirty="0" smtClean="0"/>
              <a:t>No </a:t>
            </a:r>
            <a:r>
              <a:rPr lang="es-ES" dirty="0"/>
              <a:t>se pueden crear objetos a partir de ellas. </a:t>
            </a:r>
            <a:endParaRPr lang="es-ES" dirty="0" smtClean="0"/>
          </a:p>
          <a:p>
            <a:pPr marL="109728" indent="0">
              <a:buNone/>
            </a:pPr>
            <a:r>
              <a:rPr lang="es-ES" dirty="0" smtClean="0"/>
              <a:t>Su </a:t>
            </a:r>
            <a:r>
              <a:rPr lang="es-ES" dirty="0"/>
              <a:t>principal función es definir comportamientos o funciones que luego las demás clases heredarán.</a:t>
            </a:r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u="sng" dirty="0" smtClean="0"/>
              <a:t>CLASES ABSTRACTAS</a:t>
            </a:r>
            <a:endParaRPr lang="es-AR" sz="4000" u="sng" dirty="0"/>
          </a:p>
        </p:txBody>
      </p:sp>
      <p:pic>
        <p:nvPicPr>
          <p:cNvPr id="4" name="Picture 2" descr="persona que trabaja en la computadora. concepto de programación o  codificación. diseño plano moderno para banner web, elemento de sitio web,  folletos o portada de libro 5484713 Vector en Vecteez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293096"/>
            <a:ext cx="2768194" cy="217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8841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67544" y="476672"/>
            <a:ext cx="8229600" cy="2307712"/>
          </a:xfrm>
        </p:spPr>
        <p:txBody>
          <a:bodyPr>
            <a:normAutofit fontScale="92500" lnSpcReduction="10000"/>
          </a:bodyPr>
          <a:lstStyle/>
          <a:p>
            <a:pPr marL="109728" indent="0">
              <a:buNone/>
            </a:pPr>
            <a:r>
              <a:rPr lang="es-ES" dirty="0"/>
              <a:t>En el siguiente modelo, si deseamos agregar el método volar, el mismo podría incluir a los murciélagos y a los aviones. </a:t>
            </a:r>
            <a:endParaRPr lang="es-ES" dirty="0" smtClean="0"/>
          </a:p>
          <a:p>
            <a:pPr marL="109728" indent="0">
              <a:buNone/>
            </a:pPr>
            <a:endParaRPr lang="es-ES" dirty="0" smtClean="0"/>
          </a:p>
          <a:p>
            <a:pPr marL="109728" indent="0">
              <a:buNone/>
            </a:pPr>
            <a:r>
              <a:rPr lang="es-ES" dirty="0" smtClean="0"/>
              <a:t>Pero </a:t>
            </a:r>
            <a:r>
              <a:rPr lang="es-ES" dirty="0"/>
              <a:t>ellos no comparten una clase padre en común. </a:t>
            </a:r>
            <a:endParaRPr lang="es-A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924944"/>
            <a:ext cx="7068741" cy="2230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808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48232" y="692696"/>
            <a:ext cx="8229600" cy="1371608"/>
          </a:xfrm>
        </p:spPr>
        <p:txBody>
          <a:bodyPr/>
          <a:lstStyle/>
          <a:p>
            <a:pPr marL="109728" indent="0">
              <a:buNone/>
            </a:pPr>
            <a:r>
              <a:rPr lang="es-ES" dirty="0"/>
              <a:t>Tampoco podemos agregar el método en las clases padre, ya que no todos los mamíferos pueden volar, ni tampoco todos los </a:t>
            </a:r>
            <a:r>
              <a:rPr lang="es-ES" dirty="0" smtClean="0"/>
              <a:t>vehículos.</a:t>
            </a:r>
            <a:endParaRPr lang="es-A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" t="10843" r="968"/>
          <a:stretch/>
        </p:blipFill>
        <p:spPr bwMode="auto">
          <a:xfrm>
            <a:off x="467544" y="2564678"/>
            <a:ext cx="8190976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973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1659639"/>
          </a:xfrm>
        </p:spPr>
        <p:txBody>
          <a:bodyPr>
            <a:normAutofit lnSpcReduction="10000"/>
          </a:bodyPr>
          <a:lstStyle/>
          <a:p>
            <a:pPr marL="109728" indent="0">
              <a:buNone/>
            </a:pPr>
            <a:r>
              <a:rPr lang="es-ES" dirty="0"/>
              <a:t>Podemos crear una clase abstracta Volador, con el método volar, el cual las clases hijas que lo hereden, podrán implementarlo como deseen.</a:t>
            </a:r>
            <a:endParaRPr lang="es-A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708920"/>
            <a:ext cx="7530382" cy="2785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39210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67544" y="692696"/>
            <a:ext cx="8229600" cy="2091687"/>
          </a:xfrm>
        </p:spPr>
        <p:txBody>
          <a:bodyPr>
            <a:normAutofit fontScale="92500"/>
          </a:bodyPr>
          <a:lstStyle/>
          <a:p>
            <a:r>
              <a:rPr lang="es-ES" dirty="0"/>
              <a:t>Para crear una clase Abstracta debemos </a:t>
            </a:r>
            <a:r>
              <a:rPr lang="es-ES" dirty="0">
                <a:solidFill>
                  <a:schemeClr val="bg2">
                    <a:lumMod val="50000"/>
                  </a:schemeClr>
                </a:solidFill>
              </a:rPr>
              <a:t>importar ABC y </a:t>
            </a:r>
            <a:r>
              <a:rPr lang="es-ES" dirty="0" err="1">
                <a:solidFill>
                  <a:schemeClr val="bg2">
                    <a:lumMod val="50000"/>
                  </a:schemeClr>
                </a:solidFill>
              </a:rPr>
              <a:t>abstractmethod</a:t>
            </a:r>
            <a:r>
              <a:rPr lang="es-ES" dirty="0"/>
              <a:t> del paquete </a:t>
            </a:r>
            <a:r>
              <a:rPr lang="es-ES" dirty="0" err="1"/>
              <a:t>abc</a:t>
            </a:r>
            <a:r>
              <a:rPr lang="es-ES" dirty="0"/>
              <a:t>. </a:t>
            </a:r>
            <a:endParaRPr lang="es-ES" dirty="0" smtClean="0"/>
          </a:p>
          <a:p>
            <a:r>
              <a:rPr lang="es-ES" dirty="0" smtClean="0"/>
              <a:t>Luego </a:t>
            </a:r>
            <a:r>
              <a:rPr lang="es-ES" dirty="0"/>
              <a:t>antes del método a considerar abstracto, debemos agregar el decorador </a:t>
            </a:r>
            <a:r>
              <a:rPr lang="es-ES" dirty="0">
                <a:solidFill>
                  <a:schemeClr val="bg2">
                    <a:lumMod val="50000"/>
                  </a:schemeClr>
                </a:solidFill>
              </a:rPr>
              <a:t>@</a:t>
            </a:r>
            <a:r>
              <a:rPr lang="es-ES" dirty="0" err="1">
                <a:solidFill>
                  <a:schemeClr val="bg2">
                    <a:lumMod val="50000"/>
                  </a:schemeClr>
                </a:solidFill>
              </a:rPr>
              <a:t>abstractmethod</a:t>
            </a:r>
            <a:r>
              <a:rPr lang="es-ES" dirty="0"/>
              <a:t>.</a:t>
            </a:r>
            <a:endParaRPr lang="es-A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5"/>
          <a:stretch/>
        </p:blipFill>
        <p:spPr bwMode="auto">
          <a:xfrm>
            <a:off x="2627784" y="2510286"/>
            <a:ext cx="3893021" cy="1389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323528" y="4149080"/>
            <a:ext cx="84969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/>
              <a:t>Si intentamos instanciar la clase Volador, veremos que no nos dejará, ya que es una clase Abstracta, porque posee un método abstracto.</a:t>
            </a:r>
            <a:endParaRPr lang="es-AR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4808263"/>
            <a:ext cx="5843808" cy="1667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22738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67544" y="476673"/>
            <a:ext cx="8229600" cy="3960440"/>
          </a:xfrm>
        </p:spPr>
        <p:txBody>
          <a:bodyPr>
            <a:normAutofit lnSpcReduction="10000"/>
          </a:bodyPr>
          <a:lstStyle/>
          <a:p>
            <a:pPr marL="109728" indent="0">
              <a:buNone/>
            </a:pPr>
            <a:r>
              <a:rPr lang="es-ES" dirty="0"/>
              <a:t>Luego las clases podrán heredar de la clase abstracta como si fuera una clase padre común</a:t>
            </a:r>
            <a:r>
              <a:rPr lang="es-ES" dirty="0" smtClean="0"/>
              <a:t>.</a:t>
            </a:r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pPr marL="109728" indent="0">
              <a:buNone/>
            </a:pPr>
            <a:r>
              <a:rPr lang="es-ES" dirty="0" smtClean="0"/>
              <a:t>Cada </a:t>
            </a:r>
            <a:r>
              <a:rPr lang="es-ES" dirty="0"/>
              <a:t>clase sobrescribe el método volar, y lo implementa de acuerdo a cómo se desarrolla esa función. </a:t>
            </a:r>
            <a:endParaRPr lang="es-A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02"/>
          <a:stretch/>
        </p:blipFill>
        <p:spPr bwMode="auto">
          <a:xfrm>
            <a:off x="1515428" y="1704987"/>
            <a:ext cx="5808668" cy="420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355" y="2265838"/>
            <a:ext cx="5805741" cy="443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96"/>
          <a:stretch/>
        </p:blipFill>
        <p:spPr bwMode="auto">
          <a:xfrm>
            <a:off x="1919522" y="4116211"/>
            <a:ext cx="6433978" cy="723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5301208"/>
            <a:ext cx="6230587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35058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2307712"/>
          </a:xfrm>
        </p:spPr>
        <p:txBody>
          <a:bodyPr/>
          <a:lstStyle/>
          <a:p>
            <a:pPr marL="109728" indent="0">
              <a:buNone/>
            </a:pPr>
            <a:r>
              <a:rPr lang="es-ES" dirty="0"/>
              <a:t>Mediante la herencia, en clases abstractas también podemos definir métodos que se van a sobrescribir así como métodos que se heredarán tal cual. </a:t>
            </a:r>
            <a:endParaRPr lang="es-ES" dirty="0" smtClean="0"/>
          </a:p>
          <a:p>
            <a:pPr marL="109728" indent="0">
              <a:buNone/>
            </a:pPr>
            <a:r>
              <a:rPr lang="es-ES" dirty="0" smtClean="0"/>
              <a:t>Y </a:t>
            </a:r>
            <a:r>
              <a:rPr lang="es-ES" dirty="0"/>
              <a:t>que por lo tanto no serán </a:t>
            </a:r>
            <a:r>
              <a:rPr lang="es-ES" dirty="0" smtClean="0"/>
              <a:t>abstractos.</a:t>
            </a:r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u="sng" dirty="0" smtClean="0"/>
              <a:t>REUTILIZACION DE CODIGO</a:t>
            </a:r>
          </a:p>
        </p:txBody>
      </p:sp>
      <p:pic>
        <p:nvPicPr>
          <p:cNvPr id="4" name="Picture 2" descr="persona que trabaja en la computadora. concepto de programación o  codificación. diseño plano moderno para banner web, elemento de sitio web,  folletos o portada de libro 5484713 Vector en Vecteez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005063"/>
            <a:ext cx="2768194" cy="217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76641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67544" y="476672"/>
            <a:ext cx="8229600" cy="1011568"/>
          </a:xfrm>
        </p:spPr>
        <p:txBody>
          <a:bodyPr/>
          <a:lstStyle/>
          <a:p>
            <a:pPr marL="109728" indent="0">
              <a:buNone/>
            </a:pPr>
            <a:r>
              <a:rPr lang="es-ES" dirty="0"/>
              <a:t>Definimos la clase abstracta Trabajador, con los atributos nombre, apellido, y sueldo básico.</a:t>
            </a:r>
            <a:endParaRPr lang="es-A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7" y="1484784"/>
            <a:ext cx="3744416" cy="25436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755576" y="4209338"/>
            <a:ext cx="80648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/>
              <a:t>También agregamos 3 métodos, </a:t>
            </a:r>
            <a:r>
              <a:rPr lang="es-ES" dirty="0" err="1" smtClean="0"/>
              <a:t>ver_datos</a:t>
            </a:r>
            <a:r>
              <a:rPr lang="es-ES" dirty="0" smtClean="0"/>
              <a:t>(), trabajar y despedido(). (nótese que despedido no tiene el decorador </a:t>
            </a:r>
            <a:r>
              <a:rPr lang="es-ES" dirty="0" err="1" smtClean="0"/>
              <a:t>abstractmethod</a:t>
            </a:r>
            <a:r>
              <a:rPr lang="es-ES" dirty="0" smtClean="0"/>
              <a:t>)</a:t>
            </a:r>
            <a:endParaRPr lang="es-AR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4855669"/>
            <a:ext cx="4624139" cy="1794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Imágenes de Programador Animado - Descarga gratuita en Freepik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5997" y="1569881"/>
            <a:ext cx="2312070" cy="2312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54960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67544" y="620688"/>
            <a:ext cx="8229600" cy="1371608"/>
          </a:xfrm>
        </p:spPr>
        <p:txBody>
          <a:bodyPr>
            <a:normAutofit lnSpcReduction="10000"/>
          </a:bodyPr>
          <a:lstStyle/>
          <a:p>
            <a:pPr marL="109728" indent="0">
              <a:buNone/>
            </a:pPr>
            <a:r>
              <a:rPr lang="es-ES" dirty="0" err="1"/>
              <a:t>ver_datos</a:t>
            </a:r>
            <a:r>
              <a:rPr lang="es-ES" dirty="0"/>
              <a:t>() muestra en la pantalla el nombre, apellido y el sueldo del trabajador. </a:t>
            </a:r>
            <a:endParaRPr lang="es-ES" dirty="0" smtClean="0"/>
          </a:p>
          <a:p>
            <a:pPr marL="109728" indent="0">
              <a:buNone/>
            </a:pPr>
            <a:r>
              <a:rPr lang="es-ES" dirty="0" smtClean="0"/>
              <a:t>Trabajar </a:t>
            </a:r>
            <a:r>
              <a:rPr lang="es-ES" dirty="0"/>
              <a:t>no tiene asignado ningún código. </a:t>
            </a:r>
            <a:endParaRPr lang="es-A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916832"/>
            <a:ext cx="5294559" cy="2073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1187624" y="4399748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dirty="0" smtClean="0"/>
              <a:t>El método despedido() muestra en la pantalla el nombre del trabajador y avisa que fue despedido, asignándole el valor False al atributo “trabajando”</a:t>
            </a:r>
            <a:endParaRPr lang="es-AR" dirty="0"/>
          </a:p>
        </p:txBody>
      </p:sp>
      <p:pic>
        <p:nvPicPr>
          <p:cNvPr id="6" name="Picture 2" descr="Cute Programador de depuración de código Vector de dibujos animados |  Vector Premium generado con I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293096"/>
            <a:ext cx="2414239" cy="218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5013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67544" y="548680"/>
            <a:ext cx="8229600" cy="1371608"/>
          </a:xfrm>
        </p:spPr>
        <p:txBody>
          <a:bodyPr/>
          <a:lstStyle/>
          <a:p>
            <a:pPr marL="109728" indent="0">
              <a:buNone/>
            </a:pPr>
            <a:r>
              <a:rPr lang="es-ES" dirty="0"/>
              <a:t>Luego creamos la clase Cocinero, que hereda de Trabajador, y tiene como atributo propio “</a:t>
            </a:r>
            <a:r>
              <a:rPr lang="es-ES" dirty="0" err="1"/>
              <a:t>direccion_trabajo</a:t>
            </a:r>
            <a:r>
              <a:rPr lang="es-ES" dirty="0"/>
              <a:t>”.</a:t>
            </a:r>
            <a:endParaRPr lang="es-AR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988840"/>
            <a:ext cx="5840319" cy="223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841288" y="4480746"/>
            <a:ext cx="828273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err="1" smtClean="0"/>
              <a:t>Sobreescribe</a:t>
            </a:r>
            <a:r>
              <a:rPr lang="es-ES" dirty="0" smtClean="0"/>
              <a:t> el método trabajar() totalmente. </a:t>
            </a:r>
          </a:p>
          <a:p>
            <a:r>
              <a:rPr lang="es-ES" dirty="0" smtClean="0"/>
              <a:t>Y el método </a:t>
            </a:r>
            <a:r>
              <a:rPr lang="es-ES" dirty="0" err="1" smtClean="0"/>
              <a:t>ver_datos</a:t>
            </a:r>
            <a:r>
              <a:rPr lang="es-ES" dirty="0" smtClean="0"/>
              <a:t>() lo </a:t>
            </a:r>
            <a:r>
              <a:rPr lang="es-ES" dirty="0" err="1" smtClean="0"/>
              <a:t>sobreescribe</a:t>
            </a:r>
            <a:r>
              <a:rPr lang="es-ES" dirty="0" smtClean="0"/>
              <a:t> llamando al método de la clase padre, y agregándole la dirección del trabajo. </a:t>
            </a:r>
          </a:p>
          <a:p>
            <a:r>
              <a:rPr lang="es-ES" dirty="0" smtClean="0"/>
              <a:t>Como el método de la clase padre “despedido()” no tiene el decorador @</a:t>
            </a:r>
            <a:r>
              <a:rPr lang="es-ES" dirty="0" err="1" smtClean="0"/>
              <a:t>abstractmethod</a:t>
            </a:r>
            <a:r>
              <a:rPr lang="es-ES" dirty="0" smtClean="0"/>
              <a:t>, no hace falta </a:t>
            </a:r>
            <a:r>
              <a:rPr lang="es-ES" dirty="0" err="1" smtClean="0"/>
              <a:t>sobreescribirlo</a:t>
            </a:r>
            <a:r>
              <a:rPr lang="es-ES" dirty="0" smtClean="0"/>
              <a:t>.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0355910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67544" y="476672"/>
            <a:ext cx="8229600" cy="1803656"/>
          </a:xfrm>
        </p:spPr>
        <p:txBody>
          <a:bodyPr/>
          <a:lstStyle/>
          <a:p>
            <a:pPr marL="109728" indent="0">
              <a:buNone/>
            </a:pPr>
            <a:r>
              <a:rPr lang="es-ES" dirty="0"/>
              <a:t>Si creamos un objeto cocinero, y llamamos al método </a:t>
            </a:r>
            <a:r>
              <a:rPr lang="es-ES" dirty="0" err="1"/>
              <a:t>ver_datos</a:t>
            </a:r>
            <a:r>
              <a:rPr lang="es-ES" dirty="0"/>
              <a:t>(), veremos que ejecuta el método de la clase trabajador y además le agrega el propio de la clase. </a:t>
            </a:r>
            <a:endParaRPr lang="es-AR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364089"/>
            <a:ext cx="5580750" cy="1992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882892"/>
            <a:ext cx="2952328" cy="924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971600" y="4725144"/>
            <a:ext cx="762266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/>
              <a:t>Además el método trabajar usará el propio de la clase, y con el método despedido() al no haber sido </a:t>
            </a:r>
            <a:r>
              <a:rPr lang="es-ES" dirty="0" err="1" smtClean="0"/>
              <a:t>sobreescrito</a:t>
            </a:r>
            <a:r>
              <a:rPr lang="es-ES" dirty="0" smtClean="0"/>
              <a:t> en la clase Cocinero ejecutará la de la clase Trabajador.</a:t>
            </a:r>
            <a:endParaRPr lang="es-AR" dirty="0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5648474"/>
            <a:ext cx="4367810" cy="732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12156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rencia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re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urre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24</TotalTime>
  <Words>490</Words>
  <Application>Microsoft Office PowerPoint</Application>
  <PresentationFormat>Presentación en pantalla (4:3)</PresentationFormat>
  <Paragraphs>34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Concurrencia</vt:lpstr>
      <vt:lpstr>PROGRAMACION PYTHON NIVEL 1</vt:lpstr>
      <vt:lpstr>CLASES ABSTRACTAS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REUTILIZACION DE CODIGO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PROGRAMACION PYTHON NIVEL 1</dc:title>
  <dc:creator>jcoronel</dc:creator>
  <cp:lastModifiedBy>jcoronel</cp:lastModifiedBy>
  <cp:revision>3</cp:revision>
  <dcterms:created xsi:type="dcterms:W3CDTF">2025-03-04T16:16:49Z</dcterms:created>
  <dcterms:modified xsi:type="dcterms:W3CDTF">2025-03-04T16:41:07Z</dcterms:modified>
</cp:coreProperties>
</file>