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3" r:id="rId4"/>
    <p:sldId id="272" r:id="rId5"/>
    <p:sldId id="271" r:id="rId6"/>
    <p:sldId id="270" r:id="rId7"/>
    <p:sldId id="269" r:id="rId8"/>
    <p:sldId id="268" r:id="rId9"/>
    <p:sldId id="267" r:id="rId10"/>
    <p:sldId id="266" r:id="rId11"/>
    <p:sldId id="265" r:id="rId12"/>
    <p:sldId id="264" r:id="rId13"/>
    <p:sldId id="260" r:id="rId14"/>
    <p:sldId id="263" r:id="rId15"/>
    <p:sldId id="262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835BE09-455D-45A1-8FD6-1D956E3B7706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07342B1-0654-4FE0-B62C-1635AAE0426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35BE09-455D-45A1-8FD6-1D956E3B7706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7342B1-0654-4FE0-B62C-1635AAE04261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35BE09-455D-45A1-8FD6-1D956E3B7706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7342B1-0654-4FE0-B62C-1635AAE04261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35BE09-455D-45A1-8FD6-1D956E3B7706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7342B1-0654-4FE0-B62C-1635AAE04261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35BE09-455D-45A1-8FD6-1D956E3B7706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7342B1-0654-4FE0-B62C-1635AAE04261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35BE09-455D-45A1-8FD6-1D956E3B7706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7342B1-0654-4FE0-B62C-1635AAE04261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35BE09-455D-45A1-8FD6-1D956E3B7706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7342B1-0654-4FE0-B62C-1635AAE0426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835BE09-455D-45A1-8FD6-1D956E3B7706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7342B1-0654-4FE0-B62C-1635AAE04261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835BE09-455D-45A1-8FD6-1D956E3B7706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07342B1-0654-4FE0-B62C-1635AAE04261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35BE09-455D-45A1-8FD6-1D956E3B7706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7342B1-0654-4FE0-B62C-1635AAE0426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35BE09-455D-45A1-8FD6-1D956E3B7706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7342B1-0654-4FE0-B62C-1635AAE0426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835BE09-455D-45A1-8FD6-1D956E3B7706}" type="datetimeFigureOut">
              <a:rPr lang="es-AR" smtClean="0"/>
              <a:t>3/3/2025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07342B1-0654-4FE0-B62C-1635AAE04261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PROGRAMACION PYTHON</a:t>
            </a:r>
            <a:br>
              <a:rPr lang="es-ES" dirty="0"/>
            </a:br>
            <a:r>
              <a:rPr lang="es-ES" dirty="0"/>
              <a:t>NIVEL 1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LISTAS</a:t>
            </a:r>
          </a:p>
          <a:p>
            <a:r>
              <a:rPr lang="es-ES" dirty="0" err="1"/>
              <a:t>Prof</a:t>
            </a:r>
            <a:r>
              <a:rPr lang="es-ES" dirty="0"/>
              <a:t>: </a:t>
            </a:r>
            <a:r>
              <a:rPr lang="es-ES" dirty="0" err="1"/>
              <a:t>Caceres</a:t>
            </a:r>
            <a:r>
              <a:rPr lang="es-ES" dirty="0"/>
              <a:t> Katherine</a:t>
            </a: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9988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1947672"/>
          </a:xfrm>
        </p:spPr>
        <p:txBody>
          <a:bodyPr>
            <a:normAutofit fontScale="92500" lnSpcReduction="10000"/>
          </a:bodyPr>
          <a:lstStyle/>
          <a:p>
            <a:pPr marL="109728" lvl="0" indent="0">
              <a:buNone/>
            </a:pPr>
            <a:r>
              <a:rPr lang="es-ES" sz="2800" dirty="0"/>
              <a:t>En Python existen diferentes tipos de datos compuestos. </a:t>
            </a: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Por </a:t>
            </a:r>
            <a:r>
              <a:rPr lang="es-ES" sz="2800" dirty="0"/>
              <a:t>ejemplo estuvimos trabajando con </a:t>
            </a:r>
            <a:r>
              <a:rPr lang="es-ES" sz="2800" dirty="0" err="1"/>
              <a:t>Strings</a:t>
            </a:r>
            <a:r>
              <a:rPr lang="es-ES" sz="2800" dirty="0"/>
              <a:t>, que en su interior contiene cadenas o sucesiones de caracteres.</a:t>
            </a:r>
            <a:endParaRPr lang="es-ES" dirty="0"/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14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63888" y="2599382"/>
            <a:ext cx="4794492" cy="7758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" name="Google Shape;14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52" y="4509120"/>
            <a:ext cx="4267500" cy="591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980967"/>
            <a:ext cx="2850276" cy="2239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359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515624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Otro tipo de dato compuesto, son las Listas.</a:t>
            </a:r>
          </a:p>
          <a:p>
            <a:pPr marL="0" lvl="0" indent="0">
              <a:spcBef>
                <a:spcPts val="0"/>
              </a:spcBef>
              <a:buSzPts val="1300"/>
              <a:buNone/>
            </a:pPr>
            <a:r>
              <a:rPr lang="es-ES" sz="2800" dirty="0"/>
              <a:t>Esta es una variable llamada colores, que almacena una lista de </a:t>
            </a:r>
            <a:r>
              <a:rPr lang="es-ES" sz="2800" dirty="0" err="1"/>
              <a:t>Strings</a:t>
            </a:r>
            <a:endParaRPr lang="es-ES" dirty="0"/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AR" sz="4400" u="sng" dirty="0">
                <a:latin typeface="Nunito"/>
                <a:ea typeface="Nunito"/>
                <a:cs typeface="Nunito"/>
                <a:sym typeface="Nunito"/>
              </a:rPr>
              <a:t>Creación de una </a:t>
            </a:r>
            <a:r>
              <a:rPr lang="es-AR" sz="4400" u="sng" dirty="0" smtClean="0">
                <a:latin typeface="Nunito"/>
                <a:ea typeface="Nunito"/>
                <a:cs typeface="Nunito"/>
                <a:sym typeface="Nunito"/>
              </a:rPr>
              <a:t>Lista</a:t>
            </a:r>
            <a:endParaRPr lang="es-AR" u="sng" dirty="0"/>
          </a:p>
        </p:txBody>
      </p:sp>
      <p:pic>
        <p:nvPicPr>
          <p:cNvPr id="4" name="Google Shape;151;g1230c3f5b0c_0_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9552" y="3187423"/>
            <a:ext cx="3894375" cy="47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4"/>
          <a:stretch/>
        </p:blipFill>
        <p:spPr bwMode="auto">
          <a:xfrm>
            <a:off x="5868144" y="2583326"/>
            <a:ext cx="3016800" cy="217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475656" y="3933056"/>
            <a:ext cx="4572000" cy="20036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buSzPts val="1300"/>
            </a:pPr>
            <a:r>
              <a:rPr lang="es-ES" dirty="0"/>
              <a:t>Para crear la lista ponemos el nombre que queremos darle, un igual (como al momento de crear una variable) y entre corchetes ponemos los diferentes componentes de nuestra lista, separados por comas.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3680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1515624"/>
          </a:xfrm>
        </p:spPr>
        <p:txBody>
          <a:bodyPr/>
          <a:lstStyle/>
          <a:p>
            <a:pPr lvl="0"/>
            <a:r>
              <a:rPr lang="es-ES" sz="2800" dirty="0"/>
              <a:t>Las listas pueden almacenar diferentes tipos de datos, como </a:t>
            </a:r>
            <a:r>
              <a:rPr lang="es-ES" sz="2800" dirty="0" err="1"/>
              <a:t>Strings</a:t>
            </a:r>
            <a:r>
              <a:rPr lang="es-ES" sz="2800" dirty="0"/>
              <a:t>, enteros o decimales.</a:t>
            </a:r>
          </a:p>
          <a:p>
            <a:endParaRPr lang="es-AR" dirty="0"/>
          </a:p>
        </p:txBody>
      </p:sp>
      <p:pic>
        <p:nvPicPr>
          <p:cNvPr id="4" name="Google Shape;163;g1230c3f5b0c_0_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90760" y="2420888"/>
            <a:ext cx="5119800" cy="62616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4"/>
          <a:stretch/>
        </p:blipFill>
        <p:spPr bwMode="auto">
          <a:xfrm>
            <a:off x="5896417" y="3573016"/>
            <a:ext cx="3016800" cy="217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345394" y="3977137"/>
            <a:ext cx="4572000" cy="13665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buSzPts val="1300"/>
            </a:pPr>
            <a:r>
              <a:rPr lang="es-ES" dirty="0"/>
              <a:t>De acuerdo a nuestro programa, vamos a definir listas, con los elementos que necesitemos, siempre intentando mantener la coherencia.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1139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443616"/>
          </a:xfrm>
        </p:spPr>
        <p:txBody>
          <a:bodyPr/>
          <a:lstStyle/>
          <a:p>
            <a:pPr marL="109728" lvl="0" indent="0">
              <a:buNone/>
            </a:pPr>
            <a:r>
              <a:rPr lang="es-ES" sz="2800" dirty="0"/>
              <a:t>Algunas veces no sabemos cuántos datos se van a agregar. Por lo que podemos crear una lista vacía y luego agregarle los valores.</a:t>
            </a:r>
          </a:p>
          <a:p>
            <a:pPr marL="109728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es-ES" sz="4400" u="sng" dirty="0">
                <a:latin typeface="Nunito"/>
                <a:ea typeface="Nunito"/>
                <a:cs typeface="Nunito"/>
                <a:sym typeface="Nunito"/>
              </a:rPr>
              <a:t>Creación de una Lista vacía</a:t>
            </a:r>
            <a:endParaRPr lang="es-ES" sz="1400" u="sng" dirty="0">
              <a:solidFill>
                <a:srgbClr val="233A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175;g123e8d0a470_0_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44234" y="3284984"/>
            <a:ext cx="2539734" cy="93610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4 Rectángulo"/>
          <p:cNvSpPr/>
          <p:nvPr/>
        </p:nvSpPr>
        <p:spPr>
          <a:xfrm>
            <a:off x="827584" y="4605827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buSzPts val="1300"/>
            </a:pPr>
            <a:r>
              <a:rPr lang="es-ES" dirty="0"/>
              <a:t>Luego más adelante vamos a poder cargarle los datos que necesitemos</a:t>
            </a:r>
            <a:endParaRPr lang="es-ES" dirty="0"/>
          </a:p>
        </p:txBody>
      </p:sp>
      <p:pic>
        <p:nvPicPr>
          <p:cNvPr id="6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4"/>
          <a:stretch/>
        </p:blipFill>
        <p:spPr bwMode="auto">
          <a:xfrm>
            <a:off x="5652120" y="2996952"/>
            <a:ext cx="3016800" cy="217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300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803656"/>
          </a:xfrm>
        </p:spPr>
        <p:txBody>
          <a:bodyPr/>
          <a:lstStyle/>
          <a:p>
            <a:pPr lvl="0"/>
            <a:r>
              <a:rPr lang="es-ES" sz="2800" dirty="0"/>
              <a:t>Dentro de una lista, cada componente se encuentra en una posición ordenada, comenzando a contarse desde la posición 0</a:t>
            </a:r>
            <a:r>
              <a:rPr lang="es-ES" sz="2800" dirty="0" smtClean="0"/>
              <a:t>.</a:t>
            </a:r>
            <a:endParaRPr lang="es-ES" sz="28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smtClean="0"/>
              <a:t>POSICIONES</a:t>
            </a:r>
            <a:endParaRPr lang="es-AR" u="sng" dirty="0"/>
          </a:p>
        </p:txBody>
      </p:sp>
      <p:pic>
        <p:nvPicPr>
          <p:cNvPr id="4" name="Google Shape;186;g1230c3f5b0c_0_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9162" y="3429000"/>
            <a:ext cx="5119800" cy="62616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" name="Google Shape;187;g1230c3f5b0c_0_36"/>
          <p:cNvPicPr preferRelativeResize="0"/>
          <p:nvPr/>
        </p:nvPicPr>
        <p:blipFill rotWithShape="1">
          <a:blip r:embed="rId3">
            <a:alphaModFix/>
          </a:blip>
          <a:srcRect t="8875" r="3113" b="14695"/>
          <a:stretch/>
        </p:blipFill>
        <p:spPr>
          <a:xfrm>
            <a:off x="611561" y="4431074"/>
            <a:ext cx="5067402" cy="69011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" name="Picture 2" descr="Imágenes de Programador Animado - Descarga gratuita en Freepi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573016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141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1443616"/>
          </a:xfrm>
        </p:spPr>
        <p:txBody>
          <a:bodyPr/>
          <a:lstStyle/>
          <a:p>
            <a:pPr marL="109728" lvl="0" indent="0">
              <a:buNone/>
            </a:pPr>
            <a:r>
              <a:rPr lang="es-ES" sz="2800" dirty="0"/>
              <a:t>Podemos acceder a posiciones específicas de las listas, por ejemplo para ver qué valor está en la posición 3, podemos hacer: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197;g1230c3f5b0c_0_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51720" y="2276872"/>
            <a:ext cx="4356005" cy="105208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971600" y="4149080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buSzPts val="1300"/>
            </a:pPr>
            <a:r>
              <a:rPr lang="es-ES" dirty="0"/>
              <a:t>Esto imprimirá en la pantalla lo que hay en la posición 3</a:t>
            </a:r>
            <a:endParaRPr lang="es-ES" dirty="0"/>
          </a:p>
        </p:txBody>
      </p:sp>
      <p:pic>
        <p:nvPicPr>
          <p:cNvPr id="6" name="Google Shape;198;g1230c3f5b0c_0_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0072" y="4653136"/>
            <a:ext cx="2011525" cy="874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18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1299600"/>
          </a:xfrm>
        </p:spPr>
        <p:txBody>
          <a:bodyPr>
            <a:normAutofit lnSpcReduction="10000"/>
          </a:bodyPr>
          <a:lstStyle/>
          <a:p>
            <a:pPr lvl="0"/>
            <a:r>
              <a:rPr lang="es-ES" sz="2800" dirty="0"/>
              <a:t>También podemos ver ítems recorriendo la lista al revés, siendo -1 la última posición, -2 la anteúltima, etc.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Picture 2" descr="Cute Programador de depuración de código Vector de dibujos animados |  Vector Premium generado con 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151" y="1844824"/>
            <a:ext cx="2232248" cy="201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209;g12329df1cd6_0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584" y="2384495"/>
            <a:ext cx="5035500" cy="9372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" name="Google Shape;212;g12329df1cd6_0_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584" y="3428999"/>
            <a:ext cx="2262600" cy="894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10;g12329df1cd6_0_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51920" y="4581128"/>
            <a:ext cx="5022245" cy="9372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" name="Google Shape;211;g12329df1cd6_0_14"/>
          <p:cNvPicPr preferRelativeResize="0"/>
          <p:nvPr/>
        </p:nvPicPr>
        <p:blipFill rotWithShape="1">
          <a:blip r:embed="rId6">
            <a:alphaModFix/>
          </a:blip>
          <a:srcRect t="14295" b="12414"/>
          <a:stretch/>
        </p:blipFill>
        <p:spPr>
          <a:xfrm>
            <a:off x="3885709" y="5661248"/>
            <a:ext cx="1977375" cy="72461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110927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083576"/>
          </a:xfrm>
        </p:spPr>
        <p:txBody>
          <a:bodyPr/>
          <a:lstStyle/>
          <a:p>
            <a:pPr lvl="0"/>
            <a:r>
              <a:rPr lang="es-ES" sz="2800" dirty="0"/>
              <a:t>Podemos ver la cantidad de valores de una lista utilizando </a:t>
            </a:r>
            <a:r>
              <a:rPr lang="es-ES" sz="2800" dirty="0" err="1" smtClean="0">
                <a:solidFill>
                  <a:schemeClr val="bg2">
                    <a:lumMod val="50000"/>
                  </a:schemeClr>
                </a:solidFill>
              </a:rPr>
              <a:t>len</a:t>
            </a:r>
            <a:endParaRPr lang="es-ES" sz="2800" dirty="0">
              <a:solidFill>
                <a:schemeClr val="bg2">
                  <a:lumMod val="50000"/>
                </a:schemeClr>
              </a:solidFill>
            </a:endParaRPr>
          </a:p>
          <a:p>
            <a:pPr marL="109728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es-AR" sz="4400" u="sng" dirty="0">
                <a:latin typeface="Nunito"/>
                <a:ea typeface="Nunito"/>
                <a:cs typeface="Nunito"/>
                <a:sym typeface="Nunito"/>
              </a:rPr>
              <a:t>Ver cantidad de valores</a:t>
            </a:r>
            <a:endParaRPr lang="es-AR" sz="1400" u="sng" dirty="0">
              <a:solidFill>
                <a:srgbClr val="233A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223;g1230c3f5b0c_0_47"/>
          <p:cNvPicPr preferRelativeResize="0"/>
          <p:nvPr/>
        </p:nvPicPr>
        <p:blipFill rotWithShape="1">
          <a:blip r:embed="rId2">
            <a:alphaModFix/>
          </a:blip>
          <a:srcRect t="10670" b="9117"/>
          <a:stretch/>
        </p:blipFill>
        <p:spPr>
          <a:xfrm>
            <a:off x="2297584" y="5013176"/>
            <a:ext cx="4723000" cy="53483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4"/>
          <a:stretch/>
        </p:blipFill>
        <p:spPr bwMode="auto">
          <a:xfrm>
            <a:off x="6631256" y="1988840"/>
            <a:ext cx="2512744" cy="1811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oogle Shape;222;g1230c3f5b0c_0_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584" y="3269283"/>
            <a:ext cx="6193000" cy="1342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4631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3024336"/>
          </a:xfrm>
        </p:spPr>
        <p:txBody>
          <a:bodyPr>
            <a:normAutofit fontScale="92500" lnSpcReduction="10000"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En todas las listas la última posición ocupada va a coincidir con la cantidad de ítems que tenga almacenada la lista - 1. </a:t>
            </a:r>
            <a:endParaRPr lang="es-ES" sz="2800" dirty="0" smtClean="0"/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 smtClean="0"/>
              <a:t>Es </a:t>
            </a:r>
            <a:r>
              <a:rPr lang="es-ES" sz="2800" dirty="0"/>
              <a:t>decir, si la lista tiene 4 ítems, la última posición ocupada será el 3. </a:t>
            </a:r>
            <a:endParaRPr lang="es-ES" sz="2800" dirty="0" smtClean="0"/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 smtClean="0"/>
              <a:t>Podemos </a:t>
            </a:r>
            <a:r>
              <a:rPr lang="es-ES" sz="2800" dirty="0"/>
              <a:t>decir que la última posición es </a:t>
            </a:r>
            <a:r>
              <a:rPr lang="es-ES" sz="2800" dirty="0" err="1"/>
              <a:t>len</a:t>
            </a:r>
            <a:r>
              <a:rPr lang="es-ES" sz="2800" dirty="0"/>
              <a:t>(lista)-1</a:t>
            </a:r>
            <a:endParaRPr lang="es-ES" sz="28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s-ES" sz="4400" u="sng" dirty="0">
                <a:latin typeface="Nunito"/>
                <a:ea typeface="Nunito"/>
                <a:cs typeface="Nunito"/>
                <a:sym typeface="Nunito"/>
              </a:rPr>
              <a:t>Ver última posición de una lista</a:t>
            </a:r>
            <a:endParaRPr lang="es-ES" sz="1400" u="sng" dirty="0">
              <a:solidFill>
                <a:srgbClr val="233A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234;g12329df1cd6_0_70"/>
          <p:cNvPicPr preferRelativeResize="0"/>
          <p:nvPr/>
        </p:nvPicPr>
        <p:blipFill rotWithShape="1">
          <a:blip r:embed="rId2">
            <a:alphaModFix/>
          </a:blip>
          <a:srcRect t="9599" r="3009" b="14079"/>
          <a:stretch/>
        </p:blipFill>
        <p:spPr>
          <a:xfrm>
            <a:off x="2411760" y="4675517"/>
            <a:ext cx="5524542" cy="75049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828750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1083576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Podemos comprobar que </a:t>
            </a:r>
            <a:r>
              <a:rPr lang="es-ES" sz="2800" dirty="0" err="1"/>
              <a:t>len</a:t>
            </a:r>
            <a:r>
              <a:rPr lang="es-ES" sz="2800" dirty="0"/>
              <a:t>(lista)-1 nos da la última posición</a:t>
            </a:r>
            <a:endParaRPr lang="es-ES" sz="2800" dirty="0"/>
          </a:p>
        </p:txBody>
      </p:sp>
      <p:pic>
        <p:nvPicPr>
          <p:cNvPr id="4" name="Picture 2" descr="Cute Programador de depuración de código Vector de dibujos animados |  Vector Premium generado con 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501008"/>
            <a:ext cx="2808312" cy="253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242;g12329df1cd6_0_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52" y="1916832"/>
            <a:ext cx="6615175" cy="133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44;g12329df1cd6_0_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9632" y="4077072"/>
            <a:ext cx="3454725" cy="425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0180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875664"/>
          </a:xfrm>
        </p:spPr>
        <p:txBody>
          <a:bodyPr/>
          <a:lstStyle/>
          <a:p>
            <a:pPr lvl="0"/>
            <a:r>
              <a:rPr lang="es-ES" sz="2800" dirty="0"/>
              <a:t>Si queremos modificar algún valor de una lista, </a:t>
            </a:r>
            <a:r>
              <a:rPr lang="es-ES" sz="2800" dirty="0" smtClean="0"/>
              <a:t>simplemente </a:t>
            </a:r>
            <a:r>
              <a:rPr lang="es-ES" sz="2800" dirty="0"/>
              <a:t>seleccionamos cuál es el valor que queremos reemplazar y le asignamos un nuevo valor</a:t>
            </a:r>
          </a:p>
          <a:p>
            <a:pPr marL="109728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es-ES" sz="4400" u="sng" dirty="0">
                <a:latin typeface="Nunito"/>
                <a:ea typeface="Nunito"/>
                <a:cs typeface="Nunito"/>
                <a:sym typeface="Nunito"/>
              </a:rPr>
              <a:t>Modificar ítems de una lista</a:t>
            </a:r>
            <a:endParaRPr lang="es-ES" sz="1400" u="sng" dirty="0">
              <a:solidFill>
                <a:srgbClr val="233A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255;g12329df1cd6_0_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11948" y="3429000"/>
            <a:ext cx="5727000" cy="12839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" name="Google Shape;256;g12329df1cd6_0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7784" y="4941168"/>
            <a:ext cx="4169700" cy="62434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419850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515624"/>
          </a:xfrm>
        </p:spPr>
        <p:txBody>
          <a:bodyPr/>
          <a:lstStyle/>
          <a:p>
            <a:pPr lvl="0"/>
            <a:r>
              <a:rPr lang="es-ES" sz="2800" dirty="0"/>
              <a:t>Para agregar ítems nuevos a una lista, utilizamos </a:t>
            </a:r>
            <a:r>
              <a:rPr lang="es-ES" sz="2800" dirty="0" err="1">
                <a:solidFill>
                  <a:schemeClr val="bg2">
                    <a:lumMod val="50000"/>
                  </a:schemeClr>
                </a:solidFill>
              </a:rPr>
              <a:t>append</a:t>
            </a:r>
            <a:r>
              <a:rPr lang="es-ES" sz="2800" dirty="0">
                <a:solidFill>
                  <a:schemeClr val="bg2">
                    <a:lumMod val="50000"/>
                  </a:schemeClr>
                </a:solidFill>
              </a:rPr>
              <a:t>()</a:t>
            </a:r>
            <a:r>
              <a:rPr lang="es-ES" sz="2800" dirty="0"/>
              <a:t>, cargando entre paréntesis el nuevo ítem a añadir</a:t>
            </a:r>
          </a:p>
          <a:p>
            <a:pPr marL="109728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es-ES" sz="4400" u="sng" dirty="0">
                <a:latin typeface="Nunito"/>
                <a:ea typeface="Nunito"/>
                <a:cs typeface="Nunito"/>
                <a:sym typeface="Nunito"/>
              </a:rPr>
              <a:t>Agregar ítems a una lista</a:t>
            </a:r>
            <a:endParaRPr lang="es-ES" sz="1400" u="sng" dirty="0">
              <a:solidFill>
                <a:srgbClr val="233A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266;g12329df1cd6_0_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3728" y="3068960"/>
            <a:ext cx="5615498" cy="153506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" name="Google Shape;267;g12329df1cd6_0_31"/>
          <p:cNvPicPr preferRelativeResize="0"/>
          <p:nvPr/>
        </p:nvPicPr>
        <p:blipFill rotWithShape="1">
          <a:blip r:embed="rId3">
            <a:alphaModFix/>
          </a:blip>
          <a:srcRect t="9868"/>
          <a:stretch/>
        </p:blipFill>
        <p:spPr>
          <a:xfrm>
            <a:off x="1475656" y="5011946"/>
            <a:ext cx="6805154" cy="64652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973896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307711"/>
          </a:xfrm>
        </p:spPr>
        <p:txBody>
          <a:bodyPr/>
          <a:lstStyle/>
          <a:p>
            <a:pPr lvl="0"/>
            <a:r>
              <a:rPr lang="es-ES" sz="2800" dirty="0"/>
              <a:t>Para recorrer una lista utilizaremos el bucle </a:t>
            </a:r>
            <a:r>
              <a:rPr lang="es-ES" sz="28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es-ES" sz="2800" dirty="0"/>
              <a:t>, ya que podemos trabajar con la longitud de la lista (con </a:t>
            </a:r>
            <a:r>
              <a:rPr lang="es-ES" sz="2800" dirty="0" err="1">
                <a:solidFill>
                  <a:schemeClr val="bg2">
                    <a:lumMod val="50000"/>
                  </a:schemeClr>
                </a:solidFill>
              </a:rPr>
              <a:t>len</a:t>
            </a:r>
            <a:r>
              <a:rPr lang="es-ES" sz="2800" dirty="0"/>
              <a:t>) y por lo tanto saber cuántas veces tiene que ejecutarse el bucle.</a:t>
            </a:r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es-AR" sz="4400" u="sng" dirty="0">
                <a:latin typeface="Nunito"/>
                <a:ea typeface="Nunito"/>
                <a:cs typeface="Nunito"/>
                <a:sym typeface="Nunito"/>
              </a:rPr>
              <a:t>Recorrer una lista</a:t>
            </a:r>
            <a:endParaRPr lang="es-AR" sz="1400" u="sng" dirty="0">
              <a:solidFill>
                <a:srgbClr val="233A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2" descr="Imágenes de Programador Animado - Descarga gratuita en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01008"/>
            <a:ext cx="266429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277;g12329df1cd6_0_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3688" y="3789040"/>
            <a:ext cx="3716075" cy="91472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" name="Google Shape;278;g12329df1cd6_0_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1880" y="4863712"/>
            <a:ext cx="1824600" cy="15015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257355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379720"/>
          </a:xfrm>
        </p:spPr>
        <p:txBody>
          <a:bodyPr/>
          <a:lstStyle/>
          <a:p>
            <a:pPr lvl="0"/>
            <a:r>
              <a:rPr lang="es-ES" sz="2800" dirty="0"/>
              <a:t>Para cargar una lista, primero crearemos una lista vacía, y luego dentro un </a:t>
            </a:r>
            <a:r>
              <a:rPr lang="es-ES" sz="2800" dirty="0" err="1"/>
              <a:t>for</a:t>
            </a:r>
            <a:r>
              <a:rPr lang="es-ES" sz="2800" dirty="0"/>
              <a:t> cargaremos los datos de la misma. </a:t>
            </a:r>
            <a:endParaRPr lang="es-ES" sz="2800" dirty="0" smtClean="0"/>
          </a:p>
          <a:p>
            <a:pPr marL="109728" lvl="0" indent="0">
              <a:buNone/>
            </a:pPr>
            <a:r>
              <a:rPr lang="es-ES" sz="2800" dirty="0" smtClean="0"/>
              <a:t>Por </a:t>
            </a:r>
            <a:r>
              <a:rPr lang="es-ES" sz="2800" dirty="0"/>
              <a:t>ejemplo para cargar una lista de 10 números:</a:t>
            </a:r>
          </a:p>
          <a:p>
            <a:pPr marL="109728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AR" sz="4400" u="sng" dirty="0">
                <a:latin typeface="Nunito"/>
                <a:ea typeface="Nunito"/>
                <a:cs typeface="Nunito"/>
                <a:sym typeface="Nunito"/>
              </a:rPr>
              <a:t>Cargar una </a:t>
            </a:r>
            <a:r>
              <a:rPr lang="es-AR" sz="4400" u="sng" dirty="0" smtClean="0">
                <a:latin typeface="Nunito"/>
                <a:ea typeface="Nunito"/>
                <a:cs typeface="Nunito"/>
                <a:sym typeface="Nunito"/>
              </a:rPr>
              <a:t>lista</a:t>
            </a:r>
            <a:endParaRPr lang="es-AR" u="sng" dirty="0"/>
          </a:p>
        </p:txBody>
      </p:sp>
      <p:pic>
        <p:nvPicPr>
          <p:cNvPr id="4" name="Google Shape;288;g12329df1cd6_0_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15816" y="3645024"/>
            <a:ext cx="4464496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7092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371608"/>
          </a:xfrm>
        </p:spPr>
        <p:txBody>
          <a:bodyPr/>
          <a:lstStyle/>
          <a:p>
            <a:pPr marL="109728" lvl="0" indent="0">
              <a:buNone/>
            </a:pPr>
            <a:r>
              <a:rPr lang="es-ES" sz="2800" dirty="0"/>
              <a:t>Para ver las posiciones de cada elemento de una lista podemos usar un contador dentro del bucle que recorre la lista.</a:t>
            </a:r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s-ES" sz="3800" u="sng" dirty="0">
                <a:latin typeface="Nunito"/>
                <a:ea typeface="Nunito"/>
                <a:cs typeface="Nunito"/>
                <a:sym typeface="Nunito"/>
              </a:rPr>
              <a:t>Ver posiciones dentro de una lista</a:t>
            </a:r>
            <a:endParaRPr lang="es-ES" sz="3800" u="sng" dirty="0">
              <a:solidFill>
                <a:srgbClr val="233A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298;g12329df1cd6_0_10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35580" y="3140968"/>
            <a:ext cx="5211275" cy="12440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" name="Google Shape;299;g12329df1cd6_0_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5776" y="4697806"/>
            <a:ext cx="3456384" cy="115212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4"/>
          <a:stretch/>
        </p:blipFill>
        <p:spPr bwMode="auto">
          <a:xfrm>
            <a:off x="6012160" y="4677374"/>
            <a:ext cx="3016800" cy="217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827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163696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Así como las listas pueden almacenar diferentes datos primitivos, también pueden almacenar tipos de datos compuestos, como otras listas.</a:t>
            </a:r>
            <a:endParaRPr lang="es-ES" sz="28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s-AR" sz="4000" u="sng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Listas dentro de listas</a:t>
            </a:r>
            <a:endParaRPr lang="es-AR" sz="4000" b="0" u="sng" dirty="0">
              <a:solidFill>
                <a:srgbClr val="233A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2" descr="persona que trabaja en la computadora. concepto de programación o  codificación. diseño plano moderno para banner web, elemento de sitio web,  folletos o portada de libro 5484713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356992"/>
            <a:ext cx="2977567" cy="234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309;g1244928591b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521" y="3789040"/>
            <a:ext cx="5184576" cy="89697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863092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26595" y="1052736"/>
            <a:ext cx="8229600" cy="1515624"/>
          </a:xfrm>
        </p:spPr>
        <p:txBody>
          <a:bodyPr/>
          <a:lstStyle/>
          <a:p>
            <a:pPr marL="109728" lvl="0" indent="0">
              <a:buNone/>
            </a:pPr>
            <a:r>
              <a:rPr lang="es-ES" sz="2800" dirty="0"/>
              <a:t>Podemos imaginar el siguiente código como una tabla, en donde cada fila corresponde a cada sub lista.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3" b="15707"/>
          <a:stretch/>
        </p:blipFill>
        <p:spPr bwMode="auto">
          <a:xfrm>
            <a:off x="5868144" y="1940943"/>
            <a:ext cx="3016800" cy="1811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318;g1244928591b_0_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7584" y="3861048"/>
            <a:ext cx="6074925" cy="60894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" name="Google Shape;319;g1244928591b_0_11"/>
          <p:cNvPicPr preferRelativeResize="0"/>
          <p:nvPr/>
        </p:nvPicPr>
        <p:blipFill rotWithShape="1">
          <a:blip r:embed="rId4">
            <a:alphaModFix/>
          </a:blip>
          <a:srcRect t="5305" r="1538" b="6612"/>
          <a:stretch/>
        </p:blipFill>
        <p:spPr>
          <a:xfrm>
            <a:off x="3734394" y="4942936"/>
            <a:ext cx="4201908" cy="12249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4621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083576"/>
          </a:xfrm>
        </p:spPr>
        <p:txBody>
          <a:bodyPr/>
          <a:lstStyle/>
          <a:p>
            <a:pPr lvl="0"/>
            <a:r>
              <a:rPr lang="es-AR" sz="2800" dirty="0"/>
              <a:t>Para imprimir las listas vamos a utilizar lo anteriormente visto.</a:t>
            </a:r>
          </a:p>
          <a:p>
            <a:pPr marL="109728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AR" sz="4000" u="sng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Imprimir </a:t>
            </a:r>
            <a:r>
              <a:rPr lang="es-AR" sz="4000" u="sng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listas</a:t>
            </a:r>
            <a:endParaRPr lang="es-AR" sz="4000" u="sng" dirty="0"/>
          </a:p>
        </p:txBody>
      </p:sp>
      <p:pic>
        <p:nvPicPr>
          <p:cNvPr id="4" name="Google Shape;329;g1244928591b_0_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06062" y="2834062"/>
            <a:ext cx="5731876" cy="118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30;g1244928591b_0_22"/>
          <p:cNvPicPr preferRelativeResize="0"/>
          <p:nvPr/>
        </p:nvPicPr>
        <p:blipFill rotWithShape="1">
          <a:blip r:embed="rId3">
            <a:alphaModFix/>
          </a:blip>
          <a:srcRect t="8661"/>
          <a:stretch/>
        </p:blipFill>
        <p:spPr>
          <a:xfrm>
            <a:off x="2699792" y="4509120"/>
            <a:ext cx="3290995" cy="995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4"/>
          <a:stretch/>
        </p:blipFill>
        <p:spPr bwMode="auto">
          <a:xfrm>
            <a:off x="6084168" y="4661377"/>
            <a:ext cx="3016800" cy="217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581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875664"/>
          </a:xfrm>
        </p:spPr>
        <p:txBody>
          <a:bodyPr/>
          <a:lstStyle/>
          <a:p>
            <a:pPr marL="109728" lvl="0" indent="0">
              <a:buNone/>
            </a:pPr>
            <a:r>
              <a:rPr lang="es-ES" sz="2800" dirty="0"/>
              <a:t>En el ejemplo anterior, si quisiera agregar un alumno a mi listado de alumnos, debería usar </a:t>
            </a:r>
            <a:r>
              <a:rPr lang="es-ES" sz="2800" dirty="0" err="1">
                <a:solidFill>
                  <a:schemeClr val="bg2">
                    <a:lumMod val="50000"/>
                  </a:schemeClr>
                </a:solidFill>
              </a:rPr>
              <a:t>append</a:t>
            </a:r>
            <a:r>
              <a:rPr lang="es-ES" sz="2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sz="2800" dirty="0"/>
              <a:t>y entre paréntesis agregar la lista deseada.</a:t>
            </a:r>
          </a:p>
          <a:p>
            <a:pPr marL="109728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AR" sz="4000" u="sng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Agregar listas a una </a:t>
            </a:r>
            <a:r>
              <a:rPr lang="es-AR" sz="4000" u="sng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lista</a:t>
            </a:r>
            <a:endParaRPr lang="es-AR" sz="4000" u="sng" dirty="0"/>
          </a:p>
        </p:txBody>
      </p:sp>
      <p:pic>
        <p:nvPicPr>
          <p:cNvPr id="4" name="Google Shape;340;g1244928591b_0_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7664" y="3407432"/>
            <a:ext cx="6295462" cy="108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41;g1244928591b_0_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1840" y="4797152"/>
            <a:ext cx="2678086" cy="112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4"/>
          <a:stretch/>
        </p:blipFill>
        <p:spPr bwMode="auto">
          <a:xfrm>
            <a:off x="6127200" y="4710579"/>
            <a:ext cx="3016800" cy="217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140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939560"/>
          </a:xfrm>
        </p:spPr>
        <p:txBody>
          <a:bodyPr>
            <a:normAutofit lnSpcReduction="10000"/>
          </a:bodyPr>
          <a:lstStyle/>
          <a:p>
            <a:pPr lvl="0"/>
            <a:r>
              <a:rPr lang="es-ES" sz="2800" dirty="0"/>
              <a:t>Otra manera es pasar directamente los datos de la lista </a:t>
            </a:r>
          </a:p>
          <a:p>
            <a:endParaRPr lang="es-AR" dirty="0"/>
          </a:p>
        </p:txBody>
      </p:sp>
      <p:pic>
        <p:nvPicPr>
          <p:cNvPr id="4" name="Google Shape;350;g1244928591b_0_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26985" y="1916832"/>
            <a:ext cx="6317816" cy="168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1;g1244928591b_0_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55776" y="4039279"/>
            <a:ext cx="3115887" cy="128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Programación de código javascript o html: vector de stock (libre de  regalías) 1650492826 | Shutterstoc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4"/>
          <a:stretch/>
        </p:blipFill>
        <p:spPr bwMode="auto">
          <a:xfrm>
            <a:off x="6012160" y="4683229"/>
            <a:ext cx="3016800" cy="217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406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307712"/>
          </a:xfrm>
        </p:spPr>
        <p:txBody>
          <a:bodyPr/>
          <a:lstStyle/>
          <a:p>
            <a:pPr lvl="0"/>
            <a:r>
              <a:rPr lang="es-ES" sz="2800" dirty="0"/>
              <a:t>Para modificar algún valor en específico debemos seleccionar el número de Fila que queremos modificar entre corchetes, seguido del número de columna entre corchetes.</a:t>
            </a:r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s-AR" sz="4400" u="sng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Modificar listas de una </a:t>
            </a:r>
            <a:r>
              <a:rPr lang="es-AR" sz="4400" u="sng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sublista</a:t>
            </a:r>
            <a:endParaRPr lang="es-AR" u="sng" dirty="0"/>
          </a:p>
        </p:txBody>
      </p:sp>
      <p:pic>
        <p:nvPicPr>
          <p:cNvPr id="4" name="Google Shape;361;g1244928591b_0_5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67744" y="3645024"/>
            <a:ext cx="6120680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47963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939560"/>
          </a:xfrm>
        </p:spPr>
        <p:txBody>
          <a:bodyPr>
            <a:normAutofit lnSpcReduction="10000"/>
          </a:bodyPr>
          <a:lstStyle/>
          <a:p>
            <a:pPr marL="109728" lvl="0" indent="0">
              <a:buNone/>
            </a:pPr>
            <a:r>
              <a:rPr lang="es-ES" sz="2800" dirty="0"/>
              <a:t>El código anterior modifica la tercer nota que está en la primer fila.</a:t>
            </a:r>
          </a:p>
          <a:p>
            <a:endParaRPr lang="es-AR" dirty="0"/>
          </a:p>
        </p:txBody>
      </p:sp>
      <p:pic>
        <p:nvPicPr>
          <p:cNvPr id="4" name="Google Shape;370;g1244928591b_0_7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44008" y="1752414"/>
            <a:ext cx="3240360" cy="4176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Imágenes de Programador Animado - Descarga gratuita en Freep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52276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576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955783"/>
          </a:xfrm>
        </p:spPr>
        <p:txBody>
          <a:bodyPr>
            <a:normAutofit fontScale="92500" lnSpcReduction="20000"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/>
              <a:t>Para poder recorrer la lista principal y cada </a:t>
            </a:r>
            <a:r>
              <a:rPr lang="es-ES" sz="2800" dirty="0" err="1"/>
              <a:t>sublista</a:t>
            </a:r>
            <a:r>
              <a:rPr lang="es-ES" sz="2800" dirty="0"/>
              <a:t>, vamos a utilizar 2 bucles </a:t>
            </a:r>
            <a:r>
              <a:rPr lang="es-ES" sz="2800" dirty="0" err="1"/>
              <a:t>for</a:t>
            </a:r>
            <a:r>
              <a:rPr lang="es-ES" sz="2800" dirty="0"/>
              <a:t> anidados (uno dentro de otro). </a:t>
            </a:r>
            <a:endParaRPr lang="es-ES" sz="2800" dirty="0" smtClean="0"/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300"/>
              <a:buNone/>
            </a:pPr>
            <a:r>
              <a:rPr lang="es-ES" sz="2800" dirty="0" smtClean="0"/>
              <a:t>El </a:t>
            </a:r>
            <a:r>
              <a:rPr lang="es-ES" sz="2800" dirty="0" err="1"/>
              <a:t>for</a:t>
            </a:r>
            <a:r>
              <a:rPr lang="es-ES" sz="2800" dirty="0"/>
              <a:t> que aparece primero es el que recorre la lista principal, y el </a:t>
            </a:r>
            <a:r>
              <a:rPr lang="es-ES" sz="2800" dirty="0" err="1"/>
              <a:t>for</a:t>
            </a:r>
            <a:r>
              <a:rPr lang="es-ES" sz="2800" dirty="0"/>
              <a:t> anidado (el que está adentro del otro bucle </a:t>
            </a:r>
            <a:r>
              <a:rPr lang="es-ES" sz="2800" dirty="0" err="1"/>
              <a:t>for</a:t>
            </a:r>
            <a:r>
              <a:rPr lang="es-ES" sz="2800" dirty="0"/>
              <a:t>) es el que recorre cada </a:t>
            </a:r>
            <a:r>
              <a:rPr lang="es-ES" sz="2800" dirty="0" err="1"/>
              <a:t>sublista</a:t>
            </a:r>
            <a:r>
              <a:rPr lang="es-ES" sz="2800" dirty="0"/>
              <a:t>.</a:t>
            </a:r>
            <a:endParaRPr lang="es-ES" sz="28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s-AR" sz="4400" u="sng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Recorrer una lista con </a:t>
            </a:r>
            <a:r>
              <a:rPr lang="es-AR" sz="4400" u="sng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sublistas</a:t>
            </a:r>
            <a:endParaRPr lang="es-AR" u="sng" dirty="0"/>
          </a:p>
        </p:txBody>
      </p:sp>
      <p:pic>
        <p:nvPicPr>
          <p:cNvPr id="4" name="Google Shape;381;g1244928591b_0_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55776" y="3933056"/>
            <a:ext cx="4267500" cy="1395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82;g1244928591b_0_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81493" y="5517232"/>
            <a:ext cx="2210875" cy="10603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1774585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019680"/>
          </a:xfrm>
        </p:spPr>
        <p:txBody>
          <a:bodyPr/>
          <a:lstStyle/>
          <a:p>
            <a:pPr lvl="0"/>
            <a:r>
              <a:rPr lang="es-ES" sz="2800" dirty="0"/>
              <a:t>Para poder cargar una lista con </a:t>
            </a:r>
            <a:r>
              <a:rPr lang="es-ES" sz="2800" dirty="0" err="1"/>
              <a:t>sublistas</a:t>
            </a:r>
            <a:r>
              <a:rPr lang="es-ES" sz="2800" dirty="0"/>
              <a:t>, necesitaremos utilizar dos bucles </a:t>
            </a:r>
            <a:r>
              <a:rPr lang="es-ES" sz="2800" dirty="0" err="1"/>
              <a:t>for</a:t>
            </a:r>
            <a:r>
              <a:rPr lang="es-ES" sz="2800" dirty="0"/>
              <a:t>, el primero que recorra la lista principal y el segundo que recorra las </a:t>
            </a:r>
            <a:r>
              <a:rPr lang="es-ES" sz="2800" dirty="0" err="1"/>
              <a:t>sublistas</a:t>
            </a:r>
            <a:r>
              <a:rPr lang="es-ES" sz="2800" dirty="0"/>
              <a:t>.</a:t>
            </a:r>
          </a:p>
          <a:p>
            <a:pPr marL="109728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ES" sz="4000" u="sng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Cargar una lista con </a:t>
            </a:r>
            <a:r>
              <a:rPr lang="es-ES" sz="4000" u="sng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sublistas</a:t>
            </a:r>
            <a:endParaRPr lang="es-AR" sz="4000" u="sng" dirty="0"/>
          </a:p>
        </p:txBody>
      </p:sp>
      <p:pic>
        <p:nvPicPr>
          <p:cNvPr id="5" name="Google Shape;392;g1244928591b_0_10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99792" y="3356992"/>
            <a:ext cx="5616624" cy="3190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36147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507512"/>
          </a:xfrm>
        </p:spPr>
        <p:txBody>
          <a:bodyPr>
            <a:normAutofit lnSpcReduction="10000"/>
          </a:bodyPr>
          <a:lstStyle/>
          <a:p>
            <a:pPr marL="109728" lvl="0" indent="0">
              <a:buNone/>
            </a:pPr>
            <a:r>
              <a:rPr lang="es-ES" sz="2800" dirty="0"/>
              <a:t>El código anterior nos muestra lo siguiente: </a:t>
            </a:r>
          </a:p>
          <a:p>
            <a:pPr marL="109728" indent="0">
              <a:buNone/>
            </a:pPr>
            <a:endParaRPr lang="es-AR" dirty="0"/>
          </a:p>
        </p:txBody>
      </p:sp>
      <p:pic>
        <p:nvPicPr>
          <p:cNvPr id="4" name="Google Shape;401;g1244928591b_0_1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3568" y="1196752"/>
            <a:ext cx="6336704" cy="3168352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" name="Picture 2" descr="Cute Programador de depuración de código Vector de dibujos animados |  Vector Premium generado con 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469821"/>
            <a:ext cx="2304256" cy="208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1301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37</TotalTime>
  <Words>750</Words>
  <Application>Microsoft Office PowerPoint</Application>
  <PresentationFormat>Presentación en pantalla (4:3)</PresentationFormat>
  <Paragraphs>54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Concurrencia</vt:lpstr>
      <vt:lpstr>PROGRAMACION PYTHON NIVEL 1</vt:lpstr>
      <vt:lpstr>Presentación de PowerPoint</vt:lpstr>
      <vt:lpstr>Creación de una Lista</vt:lpstr>
      <vt:lpstr>Presentación de PowerPoint</vt:lpstr>
      <vt:lpstr>Creación de una Lista vacía</vt:lpstr>
      <vt:lpstr>POSICIONES</vt:lpstr>
      <vt:lpstr>Presentación de PowerPoint</vt:lpstr>
      <vt:lpstr>Presentación de PowerPoint</vt:lpstr>
      <vt:lpstr>Ver cantidad de valores</vt:lpstr>
      <vt:lpstr>Ver última posición de una lista</vt:lpstr>
      <vt:lpstr>Presentación de PowerPoint</vt:lpstr>
      <vt:lpstr>Modificar ítems de una lista</vt:lpstr>
      <vt:lpstr>Agregar ítems a una lista</vt:lpstr>
      <vt:lpstr>Recorrer una lista</vt:lpstr>
      <vt:lpstr>Cargar una lista</vt:lpstr>
      <vt:lpstr>Ver posiciones dentro de una lista</vt:lpstr>
      <vt:lpstr>Listas dentro de listas</vt:lpstr>
      <vt:lpstr>Presentación de PowerPoint</vt:lpstr>
      <vt:lpstr>Imprimir listas</vt:lpstr>
      <vt:lpstr>Agregar listas a una lista</vt:lpstr>
      <vt:lpstr>Presentación de PowerPoint</vt:lpstr>
      <vt:lpstr>Modificar listas de una sublista</vt:lpstr>
      <vt:lpstr>Presentación de PowerPoint</vt:lpstr>
      <vt:lpstr>Recorrer una lista con sublistas</vt:lpstr>
      <vt:lpstr>Cargar una lista con sublistas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PROGRAMACION PYTHON NIVEL 1</dc:title>
  <dc:creator>jcoronel</dc:creator>
  <cp:lastModifiedBy>jcoronel</cp:lastModifiedBy>
  <cp:revision>4</cp:revision>
  <dcterms:created xsi:type="dcterms:W3CDTF">2025-03-04T02:31:06Z</dcterms:created>
  <dcterms:modified xsi:type="dcterms:W3CDTF">2025-03-04T03:08:27Z</dcterms:modified>
</cp:coreProperties>
</file>